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rgbClr val="FF0000"/>
                </a:solidFill>
              </a:rPr>
              <a:t>PROBLEM: it requires long time to load, it requires extra information in all executable to indicate how to do relocation (what is an address what a constant)</a:t>
            </a:r>
            <a:endParaRPr/>
          </a:p>
          <a:p>
            <a:pPr indent="0" lvl="0" marL="0" rtl="0" algn="l">
              <a:spcBef>
                <a:spcPts val="0"/>
              </a:spcBef>
              <a:spcAft>
                <a:spcPts val="0"/>
              </a:spcAft>
              <a:buNone/>
            </a:pPr>
            <a:r>
              <a:rPr b="1" lang="en-US">
                <a:solidFill>
                  <a:srgbClr val="FF0000"/>
                </a:solidFill>
              </a:rPr>
              <a:t>One application can write on the other, you can only put a finite numbers of applications</a:t>
            </a:r>
            <a:endParaRPr/>
          </a:p>
          <a:p>
            <a:pPr indent="0" lvl="0" marL="0" rtl="0" algn="l">
              <a:spcBef>
                <a:spcPts val="0"/>
              </a:spcBef>
              <a:spcAft>
                <a:spcPts val="0"/>
              </a:spcAft>
              <a:buNone/>
            </a:pPr>
            <a:r>
              <a:t/>
            </a:r>
            <a:endParaRPr/>
          </a:p>
        </p:txBody>
      </p:sp>
      <p:sp>
        <p:nvSpPr>
          <p:cNvPr id="204" name="Google Shape;20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concept of an address space is very general and occurs in many contexts.</a:t>
            </a:r>
            <a:endParaRPr/>
          </a:p>
          <a:p>
            <a:pPr indent="0" lvl="0" marL="0" rtl="0" algn="l">
              <a:spcBef>
                <a:spcPts val="0"/>
              </a:spcBef>
              <a:spcAft>
                <a:spcPts val="0"/>
              </a:spcAft>
              <a:buNone/>
            </a:pPr>
            <a:r>
              <a:rPr lang="en-US"/>
              <a:t>Consider telephone numbers. In the United States and many other countries, a</a:t>
            </a:r>
            <a:endParaRPr/>
          </a:p>
          <a:p>
            <a:pPr indent="0" lvl="0" marL="0" rtl="0" algn="l">
              <a:spcBef>
                <a:spcPts val="0"/>
              </a:spcBef>
              <a:spcAft>
                <a:spcPts val="0"/>
              </a:spcAft>
              <a:buNone/>
            </a:pPr>
            <a:r>
              <a:rPr lang="en-US"/>
              <a:t>local telephone number is usually a 7-digit number. The address space for telephone</a:t>
            </a:r>
            <a:endParaRPr/>
          </a:p>
          <a:p>
            <a:pPr indent="0" lvl="0" marL="0" rtl="0" algn="l">
              <a:spcBef>
                <a:spcPts val="0"/>
              </a:spcBef>
              <a:spcAft>
                <a:spcPts val="0"/>
              </a:spcAft>
              <a:buNone/>
            </a:pPr>
            <a:r>
              <a:rPr lang="en-US"/>
              <a:t>numbers thus runs from 0,000,000 to 9,999,999, although some numbers,</a:t>
            </a:r>
            <a:endParaRPr/>
          </a:p>
          <a:p>
            <a:pPr indent="0" lvl="0" marL="0" rtl="0" algn="l">
              <a:spcBef>
                <a:spcPts val="0"/>
              </a:spcBef>
              <a:spcAft>
                <a:spcPts val="0"/>
              </a:spcAft>
              <a:buNone/>
            </a:pPr>
            <a:r>
              <a:rPr lang="en-US"/>
              <a:t>such as those beginning with 000 are not used. With the growth of smartphones,</a:t>
            </a:r>
            <a:endParaRPr/>
          </a:p>
          <a:p>
            <a:pPr indent="0" lvl="0" marL="0" rtl="0" algn="l">
              <a:spcBef>
                <a:spcPts val="0"/>
              </a:spcBef>
              <a:spcAft>
                <a:spcPts val="0"/>
              </a:spcAft>
              <a:buNone/>
            </a:pPr>
            <a:r>
              <a:rPr lang="en-US"/>
              <a:t>modems, and fax machines, this space is becoming too small, in which case more</a:t>
            </a:r>
            <a:endParaRPr/>
          </a:p>
          <a:p>
            <a:pPr indent="0" lvl="0" marL="0" rtl="0" algn="l">
              <a:spcBef>
                <a:spcPts val="0"/>
              </a:spcBef>
              <a:spcAft>
                <a:spcPts val="0"/>
              </a:spcAft>
              <a:buNone/>
            </a:pPr>
            <a:r>
              <a:rPr lang="en-US"/>
              <a:t>digits have to be used. The address space for I/O ports on the x86 runs from 0 to</a:t>
            </a:r>
            <a:endParaRPr/>
          </a:p>
          <a:p>
            <a:pPr indent="0" lvl="0" marL="0" rtl="0" algn="l">
              <a:spcBef>
                <a:spcPts val="0"/>
              </a:spcBef>
              <a:spcAft>
                <a:spcPts val="0"/>
              </a:spcAft>
              <a:buNone/>
            </a:pPr>
            <a:r>
              <a:rPr lang="en-US"/>
              <a:t>16383. IPv4 addresses are 32-bit numbers, so their address space runs from 0 to</a:t>
            </a:r>
            <a:endParaRPr/>
          </a:p>
          <a:p>
            <a:pPr indent="0" lvl="0" marL="0" rtl="0" algn="l">
              <a:spcBef>
                <a:spcPts val="0"/>
              </a:spcBef>
              <a:spcAft>
                <a:spcPts val="0"/>
              </a:spcAft>
              <a:buNone/>
            </a:pPr>
            <a:r>
              <a:rPr lang="en-US"/>
              <a:t>232 − 1 (again, with some reserved numbers).</a:t>
            </a:r>
            <a:endParaRPr/>
          </a:p>
          <a:p>
            <a:pPr indent="0" lvl="0" marL="0" rtl="0" algn="l">
              <a:spcBef>
                <a:spcPts val="0"/>
              </a:spcBef>
              <a:spcAft>
                <a:spcPts val="0"/>
              </a:spcAft>
              <a:buNone/>
            </a:pPr>
            <a:r>
              <a:rPr lang="en-US"/>
              <a:t>Somewhat harder is how to give each program its own address space, so address</a:t>
            </a:r>
            <a:endParaRPr/>
          </a:p>
          <a:p>
            <a:pPr indent="0" lvl="0" marL="0" rtl="0" algn="l">
              <a:spcBef>
                <a:spcPts val="0"/>
              </a:spcBef>
              <a:spcAft>
                <a:spcPts val="0"/>
              </a:spcAft>
              <a:buNone/>
            </a:pPr>
            <a:r>
              <a:rPr lang="en-US"/>
              <a:t>28 in one program means a different physical location than address 28 in another</a:t>
            </a:r>
            <a:endParaRPr/>
          </a:p>
          <a:p>
            <a:pPr indent="0" lvl="0" marL="0" rtl="0" algn="l">
              <a:spcBef>
                <a:spcPts val="0"/>
              </a:spcBef>
              <a:spcAft>
                <a:spcPts val="0"/>
              </a:spcAft>
              <a:buNone/>
            </a:pPr>
            <a:r>
              <a:rPr lang="en-US"/>
              <a:t>program.</a:t>
            </a:r>
            <a:endParaRPr/>
          </a:p>
          <a:p>
            <a:pPr indent="0" lvl="0" marL="0" rtl="0" algn="l">
              <a:spcBef>
                <a:spcPts val="0"/>
              </a:spcBef>
              <a:spcAft>
                <a:spcPts val="0"/>
              </a:spcAft>
              <a:buNone/>
            </a:pPr>
            <a:r>
              <a:t/>
            </a:r>
            <a:endParaRPr/>
          </a:p>
        </p:txBody>
      </p:sp>
      <p:sp>
        <p:nvSpPr>
          <p:cNvPr id="221" name="Google Shape;22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Similarly to process, it thinks it has the entire memory (CPU)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better solution is to invent a new abstraction for memory: the address space.</a:t>
            </a:r>
            <a:endParaRPr/>
          </a:p>
          <a:p>
            <a:pPr indent="0" lvl="0" marL="0" rtl="0" algn="l">
              <a:spcBef>
                <a:spcPts val="0"/>
              </a:spcBef>
              <a:spcAft>
                <a:spcPts val="0"/>
              </a:spcAft>
              <a:buNone/>
            </a:pPr>
            <a:r>
              <a:rPr lang="en-US"/>
              <a:t>Just as the process concept creates a kind of abstract CPU to run programs, the address</a:t>
            </a:r>
            <a:endParaRPr/>
          </a:p>
          <a:p>
            <a:pPr indent="0" lvl="0" marL="0" rtl="0" algn="l">
              <a:spcBef>
                <a:spcPts val="0"/>
              </a:spcBef>
              <a:spcAft>
                <a:spcPts val="0"/>
              </a:spcAft>
              <a:buNone/>
            </a:pPr>
            <a:r>
              <a:rPr lang="en-US"/>
              <a:t>space creates a kind of abstract memory for programs to live in. An address</a:t>
            </a:r>
            <a:endParaRPr/>
          </a:p>
          <a:p>
            <a:pPr indent="0" lvl="0" marL="0" rtl="0" algn="l">
              <a:spcBef>
                <a:spcPts val="0"/>
              </a:spcBef>
              <a:spcAft>
                <a:spcPts val="0"/>
              </a:spcAft>
              <a:buNone/>
            </a:pPr>
            <a:r>
              <a:rPr lang="en-US"/>
              <a:t>space is the set of addresses that a process can use to address memory. Each process</a:t>
            </a:r>
            <a:endParaRPr/>
          </a:p>
          <a:p>
            <a:pPr indent="0" lvl="0" marL="0" rtl="0" algn="l">
              <a:spcBef>
                <a:spcPts val="0"/>
              </a:spcBef>
              <a:spcAft>
                <a:spcPts val="0"/>
              </a:spcAft>
              <a:buNone/>
            </a:pPr>
            <a:r>
              <a:rPr lang="en-US"/>
              <a:t>has its own address space, independent of those belonging to other processes</a:t>
            </a:r>
            <a:endParaRPr/>
          </a:p>
          <a:p>
            <a:pPr indent="0" lvl="0" marL="0" rtl="0" algn="l">
              <a:spcBef>
                <a:spcPts val="0"/>
              </a:spcBef>
              <a:spcAft>
                <a:spcPts val="0"/>
              </a:spcAft>
              <a:buNone/>
            </a:pPr>
            <a:r>
              <a:rPr lang="en-US"/>
              <a:t>(except in some special circumstances where processes want to share their address</a:t>
            </a:r>
            <a:endParaRPr/>
          </a:p>
          <a:p>
            <a:pPr indent="0" lvl="0" marL="0" rtl="0" algn="l">
              <a:spcBef>
                <a:spcPts val="0"/>
              </a:spcBef>
              <a:spcAft>
                <a:spcPts val="0"/>
              </a:spcAft>
              <a:buNone/>
            </a:pPr>
            <a:r>
              <a:rPr lang="en-US"/>
              <a:t>spaces).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processes, a program has the idea that it is the only one using the CPU, with address space, a program has the idea that it is the only one using the memory</a:t>
            </a:r>
            <a:endParaRPr/>
          </a:p>
        </p:txBody>
      </p:sp>
      <p:sp>
        <p:nvSpPr>
          <p:cNvPr id="228" name="Google Shape;22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Using base and limit registers is an easy way to give each process its own private</a:t>
            </a:r>
            <a:endParaRPr/>
          </a:p>
          <a:p>
            <a:pPr indent="0" lvl="0" marL="0" rtl="0" algn="l">
              <a:spcBef>
                <a:spcPts val="0"/>
              </a:spcBef>
              <a:spcAft>
                <a:spcPts val="0"/>
              </a:spcAft>
              <a:buNone/>
            </a:pPr>
            <a:r>
              <a:rPr lang="en-US"/>
              <a:t>address space because every memory address generated automatically has the</a:t>
            </a:r>
            <a:endParaRPr/>
          </a:p>
          <a:p>
            <a:pPr indent="0" lvl="0" marL="0" rtl="0" algn="l">
              <a:spcBef>
                <a:spcPts val="0"/>
              </a:spcBef>
              <a:spcAft>
                <a:spcPts val="0"/>
              </a:spcAft>
              <a:buNone/>
            </a:pPr>
            <a:r>
              <a:rPr lang="en-US"/>
              <a:t>base-register contents added to it before being sent to memory</a:t>
            </a:r>
            <a:endParaRPr/>
          </a:p>
          <a:p>
            <a:pPr indent="0" lvl="0" marL="0" rtl="0" algn="l">
              <a:spcBef>
                <a:spcPts val="0"/>
              </a:spcBef>
              <a:spcAft>
                <a:spcPts val="0"/>
              </a:spcAft>
              <a:buNone/>
            </a:pPr>
            <a:r>
              <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If the physical memory of the computer is large enough to hold all the processes,</a:t>
            </a:r>
            <a:endParaRPr/>
          </a:p>
          <a:p>
            <a:pPr indent="0" lvl="0" marL="0" rtl="0" algn="l">
              <a:spcBef>
                <a:spcPts val="0"/>
              </a:spcBef>
              <a:spcAft>
                <a:spcPts val="0"/>
              </a:spcAft>
              <a:buNone/>
            </a:pPr>
            <a:r>
              <a:rPr lang="en-US"/>
              <a:t>the schemes described so far will more or less do. But in practice, the total</a:t>
            </a:r>
            <a:endParaRPr/>
          </a:p>
          <a:p>
            <a:pPr indent="0" lvl="0" marL="0" rtl="0" algn="l">
              <a:spcBef>
                <a:spcPts val="0"/>
              </a:spcBef>
              <a:spcAft>
                <a:spcPts val="0"/>
              </a:spcAft>
              <a:buNone/>
            </a:pPr>
            <a:r>
              <a:rPr lang="en-US"/>
              <a:t>amount of RAM needed by all the processes is often much more than can fit in</a:t>
            </a:r>
            <a:endParaRPr/>
          </a:p>
          <a:p>
            <a:pPr indent="0" lvl="0" marL="0" rtl="0" algn="l">
              <a:spcBef>
                <a:spcPts val="0"/>
              </a:spcBef>
              <a:spcAft>
                <a:spcPts val="0"/>
              </a:spcAft>
              <a:buNone/>
            </a:pPr>
            <a:r>
              <a:rPr lang="en-US"/>
              <a:t>memory. On a typical Windows, OS X, or Linux system, something like 50–100</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processes or more may be started up as soon as the computer is booted. For example,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when a Windows application is installed, it often issues commands so that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on subsequent system boots, a process will be started that does nothing except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check for updates to the application. Such a process can easily occupy 5–10 MB of</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memory. Other background processes check for incoming mail, incoming network</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connections, and many other things. And all this is before the first user program is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started. Serious user application programs nowadays, like Photoshop, can easily</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require 500 MB just to boot and many gigabytes once they start processing data.</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Consequently, keeping all processes in memory all the time requires a huge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amount of memory and cannot be done if there is insufficient memory.</a:t>
            </a:r>
            <a:endParaRPr/>
          </a:p>
        </p:txBody>
      </p:sp>
      <p:sp>
        <p:nvSpPr>
          <p:cNvPr id="296" name="Google Shape;29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If the physical memory of the computer is large enough to hold all the processes,</a:t>
            </a:r>
            <a:endParaRPr/>
          </a:p>
          <a:p>
            <a:pPr indent="0" lvl="0" marL="0" rtl="0" algn="l">
              <a:spcBef>
                <a:spcPts val="0"/>
              </a:spcBef>
              <a:spcAft>
                <a:spcPts val="0"/>
              </a:spcAft>
              <a:buNone/>
            </a:pPr>
            <a:r>
              <a:rPr lang="en-US"/>
              <a:t>the schemes described so far will more or less do. But in practice, the total</a:t>
            </a:r>
            <a:endParaRPr/>
          </a:p>
          <a:p>
            <a:pPr indent="0" lvl="0" marL="0" rtl="0" algn="l">
              <a:spcBef>
                <a:spcPts val="0"/>
              </a:spcBef>
              <a:spcAft>
                <a:spcPts val="0"/>
              </a:spcAft>
              <a:buNone/>
            </a:pPr>
            <a:r>
              <a:rPr lang="en-US"/>
              <a:t>amount of RAM needed by all the processes is often much more than can fit in</a:t>
            </a:r>
            <a:endParaRPr/>
          </a:p>
          <a:p>
            <a:pPr indent="0" lvl="0" marL="0" rtl="0" algn="l">
              <a:spcBef>
                <a:spcPts val="0"/>
              </a:spcBef>
              <a:spcAft>
                <a:spcPts val="0"/>
              </a:spcAft>
              <a:buNone/>
            </a:pPr>
            <a:r>
              <a:rPr lang="en-US"/>
              <a:t>memory. On a typical Windows, OS X, or Linux system, something like 50–100</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processes or more may be started up as soon as the computer is booted. For example,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when a Windows application is installed, it often issues commands so that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on subsequent system boots, a process will be started that does nothing except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check for updates to the application. Such a process can easily occupy 5–10 MB of</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memory. Other background processes check for incoming mail, incoming network</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connections, and many other things. And all this is before the first user program is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started. Serious user application programs nowadays, like Photoshop, can easily</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require 500 MB just to boot and many gigabytes once they start processing data.</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Consequently, keeping all processes in memory all the time requires a huge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amount of memory and cannot be done if there is insufficient memory.</a:t>
            </a:r>
            <a:endParaRPr/>
          </a:p>
        </p:txBody>
      </p:sp>
      <p:sp>
        <p:nvSpPr>
          <p:cNvPr id="325" name="Google Shape;32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Until here the idea is that when you work with a process the process is contiguous, including base + limit</a:t>
            </a:r>
            <a:endParaRPr/>
          </a:p>
          <a:p>
            <a:pPr indent="0" lvl="0" marL="0" rtl="0" algn="l">
              <a:spcBef>
                <a:spcPts val="0"/>
              </a:spcBef>
              <a:spcAft>
                <a:spcPts val="0"/>
              </a:spcAft>
              <a:buNone/>
            </a:pPr>
            <a:r>
              <a:t/>
            </a:r>
            <a:endParaRPr/>
          </a:p>
        </p:txBody>
      </p:sp>
      <p:sp>
        <p:nvSpPr>
          <p:cNvPr id="390" name="Google Shape;39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edbfaaebe_1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gcedbfaaebe_1_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When swapping creates multiple holes in memory, it is possible to combine them all into one big one by moving all the processes downward as far as possible. This technique is known as memory compaction. It is usually not done because it requires a lot of CPU time. For example, on a 16-GB machine that can copy 8 bytes in 8 nsec, it would take about 16 sec to compact all of memory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however, processes’ data segments can grow, for example, by dynamically allocating memory from a heap, as in many programming languages, a problem occurs whenever a process tries to grow. If a hole is adjacent to the process, it can be allocated and the process allowed to grow into the hole. On the other hand, if the process is adjacent to another process, the growing process will either have to be moved to a hole in memory large enough for it, or one or more processes will have to be swapped out to create a large enough hole. If a process cannot grow in memory and the swap area on the disk is full, the process will have to suspended until some space is freed up (or it can be killed).</a:t>
            </a:r>
            <a:endParaRPr/>
          </a:p>
          <a:p>
            <a:pPr indent="0" lvl="0" marL="0" rtl="0" algn="l">
              <a:spcBef>
                <a:spcPts val="0"/>
              </a:spcBef>
              <a:spcAft>
                <a:spcPts val="0"/>
              </a:spcAft>
              <a:buNone/>
            </a:pPr>
            <a:r>
              <a:t/>
            </a:r>
            <a:endParaRPr/>
          </a:p>
        </p:txBody>
      </p:sp>
      <p:sp>
        <p:nvSpPr>
          <p:cNvPr id="399" name="Google Shape;39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cedbfaaebe_2_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cedbfaaebe_2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When swapping creates multiple holes in memory, it is possible to combine them all into one big one by moving all the processes downward as far as possible. This technique is known as memory compaction. It is usually not done because it requires a lot of CPU time. For example, on a 16-GB machine that can copy 8 bytes in 8 nsec, it would take about 16 sec to compact all of memory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however, processes’ data segments can grow, for example, by dynamically allocating memory from a heap, as in many programming languages, a problem occurs whenever a process tries to grow. If a hole is adjacent to the process, it can be allocated and the process allowed to grow into the hole. On the other hand, if the process is adjacent to another process, the growing process will either have to be moved to a hole in memory large enough for it, or one or more processes will have to be swapped out to create a large enough hole. If a process cannot grow in memory and the swap area on the disk is full, the process will have to suspended until some space is freed up (or it can be killed).</a:t>
            </a:r>
            <a:endParaRPr/>
          </a:p>
          <a:p>
            <a:pPr indent="0" lvl="0" marL="0" rtl="0" algn="l">
              <a:spcBef>
                <a:spcPts val="0"/>
              </a:spcBef>
              <a:spcAft>
                <a:spcPts val="0"/>
              </a:spcAft>
              <a:buNone/>
            </a:pPr>
            <a:r>
              <a:t/>
            </a:r>
            <a:endParaRPr/>
          </a:p>
        </p:txBody>
      </p:sp>
      <p:sp>
        <p:nvSpPr>
          <p:cNvPr id="414" name="Google Shape;414;gcedbfaaebe_2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cedbfaaebe_2_9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cedbfaaebe_2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gcedbfaaebe_2_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cedbfaaebe_2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cedbfaaebe_2_10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https://medium.com/mozilla-tech/the-search-for-the-goldilocks-browser-and-why-firefox-may-be-just-right-for-you-1f520506aa35</a:t>
            </a:r>
            <a:endParaRPr/>
          </a:p>
        </p:txBody>
      </p:sp>
      <p:sp>
        <p:nvSpPr>
          <p:cNvPr id="487" name="Google Shape;48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https://slideplayer.com/slide/3333839/</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https://codingrelic.geekhold.com/2011/01/overlays-not-yet-extinct.html</a:t>
            </a:r>
            <a:endParaRPr/>
          </a:p>
          <a:p>
            <a:pPr indent="0" lvl="0" marL="0" rtl="0" algn="l">
              <a:spcBef>
                <a:spcPts val="0"/>
              </a:spcBef>
              <a:spcAft>
                <a:spcPts val="0"/>
              </a:spcAft>
              <a:buNone/>
            </a:pPr>
            <a:r>
              <a:rPr lang="en-US"/>
              <a:t>http://infocenter.arm.com/help/index.jsp?topic=/com.arm.doc.faqs/ka4234.html</a:t>
            </a:r>
            <a:endParaRPr/>
          </a:p>
          <a:p>
            <a:pPr indent="0" lvl="0" marL="0" rtl="0" algn="l">
              <a:spcBef>
                <a:spcPts val="0"/>
              </a:spcBef>
              <a:spcAft>
                <a:spcPts val="0"/>
              </a:spcAft>
              <a:buNone/>
            </a:pPr>
            <a:r>
              <a:rPr lang="en-US"/>
              <a:t>https://access.redhat.com/documentation/en-US/Red_Hat_Enterprise_Linux/4/html/Debugging_with_gdb/overlay-sample-program.html</a:t>
            </a:r>
            <a:endParaRPr/>
          </a:p>
          <a:p>
            <a:pPr indent="0" lvl="0" marL="0" rtl="0" algn="l">
              <a:spcBef>
                <a:spcPts val="0"/>
              </a:spcBef>
              <a:spcAft>
                <a:spcPts val="0"/>
              </a:spcAft>
              <a:buNone/>
            </a:pPr>
            <a:r>
              <a:rPr lang="en-US"/>
              <a:t>https://opensource.apple.com/source/gdb/gdb-952/src/gdb/testsuite/gdb.base/ovlymgr.c.auto.html</a:t>
            </a:r>
            <a:endParaRPr/>
          </a:p>
          <a:p>
            <a:pPr indent="0" lvl="0" marL="0" rtl="0" algn="l">
              <a:spcBef>
                <a:spcPts val="0"/>
              </a:spcBef>
              <a:spcAft>
                <a:spcPts val="0"/>
              </a:spcAft>
              <a:buNone/>
            </a:pPr>
            <a:r>
              <a:rPr lang="en-US"/>
              <a:t>https://en.wikipedia.org/wiki/Overlay_(programming)</a:t>
            </a:r>
            <a:endParaRPr/>
          </a:p>
          <a:p>
            <a:pPr indent="0" lvl="0" marL="0" rtl="0" algn="l">
              <a:spcBef>
                <a:spcPts val="0"/>
              </a:spcBef>
              <a:spcAft>
                <a:spcPts val="0"/>
              </a:spcAft>
              <a:buNone/>
            </a:pPr>
            <a:r>
              <a:rPr lang="en-US"/>
              <a:t>https://sourceware.org/gdb/onlinedocs/gdb/How-Overlays-Work.html</a:t>
            </a:r>
            <a:endParaRPr/>
          </a:p>
        </p:txBody>
      </p:sp>
      <p:sp>
        <p:nvSpPr>
          <p:cNvPr id="504" name="Google Shape;504;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cedbfaaebe_1_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9" name="Google Shape;99;gcedbfaaebe_1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cedbfaaebe_1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Static, statically assign an overlay to partition</a:t>
            </a:r>
            <a:endParaRPr/>
          </a:p>
          <a:p>
            <a:pPr indent="0" lvl="0" marL="0" rtl="0" algn="l">
              <a:spcBef>
                <a:spcPts val="0"/>
              </a:spcBef>
              <a:spcAft>
                <a:spcPts val="0"/>
              </a:spcAft>
              <a:buNone/>
            </a:pPr>
            <a:r>
              <a:rPr lang="en-US"/>
              <a:t>Dynamic overlay</a:t>
            </a:r>
            <a:endParaRPr/>
          </a:p>
          <a:p>
            <a:pPr indent="0" lvl="0" marL="0" rtl="0" algn="l">
              <a:spcBef>
                <a:spcPts val="0"/>
              </a:spcBef>
              <a:spcAft>
                <a:spcPts val="0"/>
              </a:spcAft>
              <a:buNone/>
            </a:pPr>
            <a:r>
              <a:rPr lang="en-US"/>
              <a:t>Include re-location information with each overlay segment (each segment can be placed at any overlay partition)</a:t>
            </a:r>
            <a:endParaRPr/>
          </a:p>
          <a:p>
            <a:pPr indent="0" lvl="0" marL="0" rtl="0" algn="l">
              <a:spcBef>
                <a:spcPts val="0"/>
              </a:spcBef>
              <a:spcAft>
                <a:spcPts val="0"/>
              </a:spcAft>
              <a:buNone/>
            </a:pPr>
            <a:r>
              <a:rPr lang="en-US"/>
              <a:t>Have overlay manger allocate memory for an overlay segment when it is first loaded</a:t>
            </a:r>
            <a:endParaRPr/>
          </a:p>
          <a:p>
            <a:pPr indent="0" lvl="0" marL="0" rtl="0" algn="l">
              <a:spcBef>
                <a:spcPts val="0"/>
              </a:spcBef>
              <a:spcAft>
                <a:spcPts val="0"/>
              </a:spcAft>
              <a:buNone/>
            </a:pPr>
            <a:r>
              <a:rPr lang="en-US"/>
              <a:t>Load and unload overlay segments by explicit calls to overlay manager</a:t>
            </a:r>
            <a:endParaRPr/>
          </a:p>
          <a:p>
            <a:pPr indent="0" lvl="0" marL="0" rtl="0" algn="l">
              <a:spcBef>
                <a:spcPts val="0"/>
              </a:spcBef>
              <a:spcAft>
                <a:spcPts val="0"/>
              </a:spcAft>
              <a:buNone/>
            </a:pPr>
            <a:r>
              <a:rPr lang="en-US"/>
              <a:t>Each overlay segment is given its own name linker links each as if it were in its own paritition</a:t>
            </a:r>
            <a:endParaRPr/>
          </a:p>
          <a:p>
            <a:pPr indent="0" lvl="0" marL="0" rtl="0" algn="l">
              <a:spcBef>
                <a:spcPts val="0"/>
              </a:spcBef>
              <a:spcAft>
                <a:spcPts val="0"/>
              </a:spcAft>
              <a:buNone/>
            </a:pPr>
            <a:r>
              <a:t/>
            </a:r>
            <a:endParaRPr/>
          </a:p>
        </p:txBody>
      </p:sp>
      <p:sp>
        <p:nvSpPr>
          <p:cNvPr id="513" name="Google Shape;513;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edbfaaebe_1_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edbfaaebe_1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cedbfaaebe_1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edbfaaebe_1_1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edbfaaebe_1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cedbfaaebe_1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Also in this case the OS acts as a library, however it has to manage multiple applications</a:t>
            </a:r>
            <a:endParaRPr/>
          </a:p>
        </p:txBody>
      </p:sp>
      <p:sp>
        <p:nvSpPr>
          <p:cNvPr id="150" name="Google Shape;15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7" name="Google Shape;17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623593" y="2285206"/>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623093"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7"/>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7"/>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3887391" y="987426"/>
            <a:ext cx="462915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13.jpg"/><Relationship Id="rId5" Type="http://schemas.openxmlformats.org/officeDocument/2006/relationships/image" Target="../media/image15.jp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14.png"/><Relationship Id="rId5" Type="http://schemas.openxmlformats.org/officeDocument/2006/relationships/image" Target="../media/image15.jpg"/><Relationship Id="rId6" Type="http://schemas.openxmlformats.org/officeDocument/2006/relationships/image" Target="../media/image21.png"/><Relationship Id="rId7" Type="http://schemas.openxmlformats.org/officeDocument/2006/relationships/image" Target="../media/image27.png"/><Relationship Id="rId8"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CS492 - Operating Systems</a:t>
            </a:r>
            <a:br>
              <a:rPr lang="en-US"/>
            </a:br>
            <a:r>
              <a:rPr b="1" lang="en-US"/>
              <a:t>Memory Management</a:t>
            </a:r>
            <a:endParaRPr/>
          </a:p>
        </p:txBody>
      </p:sp>
      <p:sp>
        <p:nvSpPr>
          <p:cNvPr id="89" name="Google Shape;89;p1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80000"/>
              </a:lnSpc>
              <a:spcBef>
                <a:spcPts val="0"/>
              </a:spcBef>
              <a:spcAft>
                <a:spcPts val="0"/>
              </a:spcAft>
              <a:buClr>
                <a:schemeClr val="dk1"/>
              </a:buClr>
              <a:buSzPts val="1100"/>
              <a:buFont typeface="Arial"/>
              <a:buNone/>
            </a:pPr>
            <a:r>
              <a:rPr lang="en-US"/>
              <a:t>Georgios Portokalidis &amp; Jun Xu</a:t>
            </a:r>
            <a:endParaRPr/>
          </a:p>
          <a:p>
            <a:pPr indent="0" lvl="0" marL="0" rtl="0" algn="ctr">
              <a:spcBef>
                <a:spcPts val="1000"/>
              </a:spcBef>
              <a:spcAft>
                <a:spcPts val="0"/>
              </a:spcAft>
              <a:buClr>
                <a:schemeClr val="dk1"/>
              </a:buClr>
              <a:buSzPts val="2400"/>
              <a:buNone/>
            </a:pPr>
            <a:r>
              <a:rPr lang="en-US"/>
              <a:t>ZyBook 6.1-6.2, MOS 3.1-3.2</a:t>
            </a:r>
            <a:endParaRPr/>
          </a:p>
          <a:p>
            <a:pPr indent="0" lvl="0" marL="0" rtl="0" algn="ctr">
              <a:spcBef>
                <a:spcPts val="1000"/>
              </a:spcBef>
              <a:spcAft>
                <a:spcPts val="0"/>
              </a:spcAft>
              <a:buClr>
                <a:schemeClr val="dk1"/>
              </a:buClr>
              <a:buSzPts val="2400"/>
              <a:buNone/>
            </a:pPr>
            <a:r>
              <a:t/>
            </a:r>
            <a:endParaRPr/>
          </a:p>
          <a:p>
            <a:pPr indent="0" lvl="0" marL="0" rtl="0" algn="ctr">
              <a:lnSpc>
                <a:spcPct val="80000"/>
              </a:lnSpc>
              <a:spcBef>
                <a:spcPts val="1000"/>
              </a:spcBef>
              <a:spcAft>
                <a:spcPts val="0"/>
              </a:spcAft>
              <a:buClr>
                <a:schemeClr val="dk1"/>
              </a:buClr>
              <a:buSzPts val="2400"/>
              <a:buNone/>
            </a:pPr>
            <a:r>
              <a:rPr lang="en-US"/>
              <a:t>Slides credit: Antonio Barbalace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Multiple Programs:</a:t>
            </a:r>
            <a:br>
              <a:rPr lang="en-US"/>
            </a:br>
            <a:r>
              <a:rPr lang="en-US"/>
              <a:t>Relocation</a:t>
            </a:r>
            <a:endParaRPr/>
          </a:p>
        </p:txBody>
      </p:sp>
      <p:pic>
        <p:nvPicPr>
          <p:cNvPr id="207" name="Google Shape;207;p22"/>
          <p:cNvPicPr preferRelativeResize="0"/>
          <p:nvPr/>
        </p:nvPicPr>
        <p:blipFill rotWithShape="1">
          <a:blip r:embed="rId3">
            <a:alphaModFix/>
          </a:blip>
          <a:srcRect b="0" l="0" r="34101" t="41665"/>
          <a:stretch/>
        </p:blipFill>
        <p:spPr>
          <a:xfrm>
            <a:off x="5399291" y="572369"/>
            <a:ext cx="2092862" cy="1728281"/>
          </a:xfrm>
          <a:prstGeom prst="rect">
            <a:avLst/>
          </a:prstGeom>
          <a:noFill/>
          <a:ln>
            <a:noFill/>
          </a:ln>
        </p:spPr>
      </p:pic>
      <p:sp>
        <p:nvSpPr>
          <p:cNvPr id="208" name="Google Shape;208;p22"/>
          <p:cNvSpPr txBox="1"/>
          <p:nvPr>
            <p:ph idx="1" type="body"/>
          </p:nvPr>
        </p:nvSpPr>
        <p:spPr>
          <a:xfrm>
            <a:off x="628651" y="1825623"/>
            <a:ext cx="3943350" cy="4348753"/>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Programs must be </a:t>
            </a:r>
            <a:r>
              <a:rPr b="1" lang="en-US"/>
              <a:t>relocatable</a:t>
            </a:r>
            <a:endParaRPr/>
          </a:p>
          <a:p>
            <a:pPr indent="-228600" lvl="1" marL="685800" rtl="0" algn="l">
              <a:lnSpc>
                <a:spcPct val="90000"/>
              </a:lnSpc>
              <a:spcBef>
                <a:spcPts val="500"/>
              </a:spcBef>
              <a:spcAft>
                <a:spcPts val="0"/>
              </a:spcAft>
              <a:buClr>
                <a:schemeClr val="dk1"/>
              </a:buClr>
              <a:buSzPct val="100000"/>
              <a:buChar char="•"/>
            </a:pPr>
            <a:r>
              <a:rPr lang="en-US"/>
              <a:t>Written to be </a:t>
            </a:r>
            <a:r>
              <a:rPr b="1" lang="en-US"/>
              <a:t>placed and run</a:t>
            </a:r>
            <a:r>
              <a:rPr lang="en-US"/>
              <a:t> at any memory address</a:t>
            </a:r>
            <a:endParaRPr/>
          </a:p>
          <a:p>
            <a:pPr indent="-228600" lvl="1" marL="685800" rtl="0" algn="l">
              <a:lnSpc>
                <a:spcPct val="90000"/>
              </a:lnSpc>
              <a:spcBef>
                <a:spcPts val="500"/>
              </a:spcBef>
              <a:spcAft>
                <a:spcPts val="0"/>
              </a:spcAft>
              <a:buClr>
                <a:schemeClr val="dk1"/>
              </a:buClr>
              <a:buSzPct val="100000"/>
              <a:buChar char="•"/>
            </a:pPr>
            <a:r>
              <a:rPr lang="en-US"/>
              <a:t>Extra information in executable</a:t>
            </a:r>
            <a:endParaRPr/>
          </a:p>
          <a:p>
            <a:pPr indent="-228600" lvl="0" marL="228600" rtl="0" algn="l">
              <a:lnSpc>
                <a:spcPct val="90000"/>
              </a:lnSpc>
              <a:spcBef>
                <a:spcPts val="1000"/>
              </a:spcBef>
              <a:spcAft>
                <a:spcPts val="0"/>
              </a:spcAft>
              <a:buClr>
                <a:schemeClr val="dk1"/>
              </a:buClr>
              <a:buSzPct val="100000"/>
              <a:buChar char="•"/>
            </a:pPr>
            <a:r>
              <a:rPr b="1" lang="en-US"/>
              <a:t>Loader</a:t>
            </a:r>
            <a:r>
              <a:rPr lang="en-US"/>
              <a:t> decides where to place them</a:t>
            </a:r>
            <a:endParaRPr/>
          </a:p>
          <a:p>
            <a:pPr indent="-228600" lvl="1" marL="685800" rtl="0" algn="l">
              <a:lnSpc>
                <a:spcPct val="90000"/>
              </a:lnSpc>
              <a:spcBef>
                <a:spcPts val="500"/>
              </a:spcBef>
              <a:spcAft>
                <a:spcPts val="0"/>
              </a:spcAft>
              <a:buClr>
                <a:schemeClr val="dk1"/>
              </a:buClr>
              <a:buSzPct val="100000"/>
              <a:buChar char="•"/>
            </a:pPr>
            <a:r>
              <a:rPr lang="en-US"/>
              <a:t>Based on the available physical memory </a:t>
            </a:r>
            <a:endParaRPr/>
          </a:p>
          <a:p>
            <a:pPr indent="-228600" lvl="1" marL="685800" rtl="0" algn="l">
              <a:lnSpc>
                <a:spcPct val="90000"/>
              </a:lnSpc>
              <a:spcBef>
                <a:spcPts val="500"/>
              </a:spcBef>
              <a:spcAft>
                <a:spcPts val="0"/>
              </a:spcAft>
              <a:buClr>
                <a:schemeClr val="dk1"/>
              </a:buClr>
              <a:buSzPct val="100000"/>
              <a:buChar char="•"/>
            </a:pPr>
            <a:r>
              <a:rPr lang="en-US"/>
              <a:t>It does relocation (increases load time)</a:t>
            </a:r>
            <a:endParaRPr/>
          </a:p>
        </p:txBody>
      </p:sp>
      <p:grpSp>
        <p:nvGrpSpPr>
          <p:cNvPr id="209" name="Google Shape;209;p22"/>
          <p:cNvGrpSpPr/>
          <p:nvPr/>
        </p:nvGrpSpPr>
        <p:grpSpPr>
          <a:xfrm>
            <a:off x="6904624" y="2506557"/>
            <a:ext cx="1578599" cy="4242440"/>
            <a:chOff x="6904624" y="2703316"/>
            <a:chExt cx="1578599" cy="4242440"/>
          </a:xfrm>
        </p:grpSpPr>
        <p:grpSp>
          <p:nvGrpSpPr>
            <p:cNvPr id="210" name="Google Shape;210;p22"/>
            <p:cNvGrpSpPr/>
            <p:nvPr/>
          </p:nvGrpSpPr>
          <p:grpSpPr>
            <a:xfrm>
              <a:off x="7092573" y="2703316"/>
              <a:ext cx="1390650" cy="3899597"/>
              <a:chOff x="7124700" y="2520427"/>
              <a:chExt cx="1390650" cy="3899597"/>
            </a:xfrm>
          </p:grpSpPr>
          <p:pic>
            <p:nvPicPr>
              <p:cNvPr id="211" name="Google Shape;211;p22"/>
              <p:cNvPicPr preferRelativeResize="0"/>
              <p:nvPr/>
            </p:nvPicPr>
            <p:blipFill rotWithShape="1">
              <a:blip r:embed="rId4">
                <a:alphaModFix/>
              </a:blip>
              <a:srcRect b="0" l="66732" r="0" t="0"/>
              <a:stretch/>
            </p:blipFill>
            <p:spPr>
              <a:xfrm>
                <a:off x="7124700" y="2520427"/>
                <a:ext cx="1390650" cy="3899597"/>
              </a:xfrm>
              <a:prstGeom prst="rect">
                <a:avLst/>
              </a:prstGeom>
              <a:noFill/>
              <a:ln>
                <a:noFill/>
              </a:ln>
            </p:spPr>
          </p:pic>
          <p:sp>
            <p:nvSpPr>
              <p:cNvPr id="212" name="Google Shape;212;p22"/>
              <p:cNvSpPr txBox="1"/>
              <p:nvPr/>
            </p:nvSpPr>
            <p:spPr>
              <a:xfrm>
                <a:off x="7505230" y="2552090"/>
                <a:ext cx="328616" cy="153888"/>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FF0000"/>
                    </a:solidFill>
                    <a:latin typeface="Calibri"/>
                    <a:ea typeface="Calibri"/>
                    <a:cs typeface="Calibri"/>
                    <a:sym typeface="Calibri"/>
                  </a:rPr>
                  <a:t>16384</a:t>
                </a:r>
                <a:endParaRPr/>
              </a:p>
            </p:txBody>
          </p:sp>
          <p:sp>
            <p:nvSpPr>
              <p:cNvPr id="213" name="Google Shape;213;p22"/>
              <p:cNvSpPr txBox="1"/>
              <p:nvPr/>
            </p:nvSpPr>
            <p:spPr>
              <a:xfrm>
                <a:off x="7384327" y="4145201"/>
                <a:ext cx="573875" cy="153888"/>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JMP </a:t>
                </a:r>
                <a:r>
                  <a:rPr lang="en-US" sz="1000">
                    <a:solidFill>
                      <a:srgbClr val="FF0000"/>
                    </a:solidFill>
                    <a:latin typeface="Calibri"/>
                    <a:ea typeface="Calibri"/>
                    <a:cs typeface="Calibri"/>
                    <a:sym typeface="Calibri"/>
                  </a:rPr>
                  <a:t>16412</a:t>
                </a:r>
                <a:endParaRPr/>
              </a:p>
            </p:txBody>
          </p:sp>
        </p:grpSp>
        <p:sp>
          <p:nvSpPr>
            <p:cNvPr id="214" name="Google Shape;214;p22"/>
            <p:cNvSpPr txBox="1"/>
            <p:nvPr/>
          </p:nvSpPr>
          <p:spPr>
            <a:xfrm>
              <a:off x="6904624" y="6422536"/>
              <a:ext cx="1460785"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Physical Memory</a:t>
              </a:r>
              <a:endParaRPr/>
            </a:p>
            <a:p>
              <a:pPr indent="0" lvl="0" marL="0" marR="0" rtl="0" algn="ctr">
                <a:spcBef>
                  <a:spcPts val="0"/>
                </a:spcBef>
                <a:spcAft>
                  <a:spcPts val="0"/>
                </a:spcAft>
                <a:buNone/>
              </a:pPr>
              <a:r>
                <a:rPr lang="en-US" sz="1400">
                  <a:solidFill>
                    <a:srgbClr val="FF0000"/>
                  </a:solidFill>
                  <a:latin typeface="Calibri"/>
                  <a:ea typeface="Calibri"/>
                  <a:cs typeface="Calibri"/>
                  <a:sym typeface="Calibri"/>
                </a:rPr>
                <a:t>(after relocation)</a:t>
              </a:r>
              <a:endParaRPr/>
            </a:p>
          </p:txBody>
        </p:sp>
      </p:grpSp>
      <p:grpSp>
        <p:nvGrpSpPr>
          <p:cNvPr id="215" name="Google Shape;215;p22"/>
          <p:cNvGrpSpPr/>
          <p:nvPr/>
        </p:nvGrpSpPr>
        <p:grpSpPr>
          <a:xfrm>
            <a:off x="5052081" y="2506557"/>
            <a:ext cx="1619681" cy="4240353"/>
            <a:chOff x="5052081" y="2703316"/>
            <a:chExt cx="1619681" cy="4240353"/>
          </a:xfrm>
        </p:grpSpPr>
        <p:pic>
          <p:nvPicPr>
            <p:cNvPr id="216" name="Google Shape;216;p22"/>
            <p:cNvPicPr preferRelativeResize="0"/>
            <p:nvPr/>
          </p:nvPicPr>
          <p:blipFill rotWithShape="1">
            <a:blip r:embed="rId4">
              <a:alphaModFix/>
            </a:blip>
            <a:srcRect b="0" l="66732" r="0" t="0"/>
            <a:stretch/>
          </p:blipFill>
          <p:spPr>
            <a:xfrm>
              <a:off x="5281112" y="2703316"/>
              <a:ext cx="1390650" cy="3899597"/>
            </a:xfrm>
            <a:prstGeom prst="rect">
              <a:avLst/>
            </a:prstGeom>
            <a:noFill/>
            <a:ln>
              <a:noFill/>
            </a:ln>
          </p:spPr>
        </p:pic>
        <p:sp>
          <p:nvSpPr>
            <p:cNvPr id="217" name="Google Shape;217;p22"/>
            <p:cNvSpPr txBox="1"/>
            <p:nvPr/>
          </p:nvSpPr>
          <p:spPr>
            <a:xfrm>
              <a:off x="5052081" y="6420449"/>
              <a:ext cx="1548373"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Physical Memory</a:t>
              </a:r>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(before relocation)</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Multiple Programs</a:t>
            </a:r>
            <a:br>
              <a:rPr lang="en-US"/>
            </a:br>
            <a:r>
              <a:rPr lang="en-US"/>
              <a:t>on Physical Memory</a:t>
            </a:r>
            <a:endParaRPr/>
          </a:p>
        </p:txBody>
      </p:sp>
      <p:sp>
        <p:nvSpPr>
          <p:cNvPr id="224" name="Google Shape;224;p2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All physical memory exposed to processes</a:t>
            </a:r>
            <a:endParaRPr/>
          </a:p>
          <a:p>
            <a:pPr indent="-228600" lvl="1" marL="685800" rtl="0" algn="l">
              <a:lnSpc>
                <a:spcPct val="90000"/>
              </a:lnSpc>
              <a:spcBef>
                <a:spcPts val="500"/>
              </a:spcBef>
              <a:spcAft>
                <a:spcPts val="0"/>
              </a:spcAft>
              <a:buClr>
                <a:schemeClr val="dk1"/>
              </a:buClr>
              <a:buSzPts val="2400"/>
              <a:buChar char="•"/>
            </a:pPr>
            <a:r>
              <a:rPr lang="en-US"/>
              <a:t>User processes may </a:t>
            </a:r>
            <a:r>
              <a:rPr b="1" lang="en-US"/>
              <a:t>interfere</a:t>
            </a:r>
            <a:r>
              <a:rPr lang="en-US"/>
              <a:t> with OS and each other</a:t>
            </a:r>
            <a:endParaRPr/>
          </a:p>
          <a:p>
            <a:pPr indent="-228600" lvl="1" marL="685800" rtl="0" algn="l">
              <a:lnSpc>
                <a:spcPct val="90000"/>
              </a:lnSpc>
              <a:spcBef>
                <a:spcPts val="500"/>
              </a:spcBef>
              <a:spcAft>
                <a:spcPts val="0"/>
              </a:spcAft>
              <a:buClr>
                <a:schemeClr val="dk1"/>
              </a:buClr>
              <a:buSzPts val="2400"/>
              <a:buChar char="•"/>
            </a:pPr>
            <a:r>
              <a:rPr lang="en-US"/>
              <a:t>Processes may </a:t>
            </a:r>
            <a:r>
              <a:rPr b="1" lang="en-US"/>
              <a:t>access</a:t>
            </a:r>
            <a:r>
              <a:rPr lang="en-US"/>
              <a:t> OS’s and each other </a:t>
            </a:r>
            <a:r>
              <a:rPr b="1" lang="en-US"/>
              <a:t>secrets</a:t>
            </a:r>
            <a:endParaRPr/>
          </a:p>
          <a:p>
            <a:pPr indent="-228600" lvl="1" marL="685800" rtl="0" algn="l">
              <a:lnSpc>
                <a:spcPct val="90000"/>
              </a:lnSpc>
              <a:spcBef>
                <a:spcPts val="500"/>
              </a:spcBef>
              <a:spcAft>
                <a:spcPts val="0"/>
              </a:spcAft>
              <a:buClr>
                <a:schemeClr val="dk1"/>
              </a:buClr>
              <a:buSzPts val="2400"/>
              <a:buChar char="•"/>
            </a:pPr>
            <a:r>
              <a:rPr lang="en-US"/>
              <a:t>Programs must be relocated when loaded</a:t>
            </a:r>
            <a:endParaRPr/>
          </a:p>
          <a:p>
            <a:pPr indent="-114300" lvl="8" marL="3886200" rtl="0" algn="l">
              <a:lnSpc>
                <a:spcPct val="90000"/>
              </a:lnSpc>
              <a:spcBef>
                <a:spcPts val="500"/>
              </a:spcBef>
              <a:spcAft>
                <a:spcPts val="0"/>
              </a:spcAft>
              <a:buClr>
                <a:schemeClr val="dk1"/>
              </a:buClr>
              <a:buSzPts val="1800"/>
              <a:buNone/>
            </a:pPr>
            <a:r>
              <a:t/>
            </a:r>
            <a:endParaRPr/>
          </a:p>
          <a:p>
            <a:pPr indent="-228600" lvl="0" marL="228600" rtl="0" algn="l">
              <a:lnSpc>
                <a:spcPct val="90000"/>
              </a:lnSpc>
              <a:spcBef>
                <a:spcPts val="1000"/>
              </a:spcBef>
              <a:spcAft>
                <a:spcPts val="0"/>
              </a:spcAft>
              <a:buClr>
                <a:srgbClr val="980000"/>
              </a:buClr>
              <a:buSzPts val="2800"/>
              <a:buChar char="•"/>
            </a:pPr>
            <a:r>
              <a:rPr b="1" lang="en-US">
                <a:solidFill>
                  <a:srgbClr val="980000"/>
                </a:solidFill>
              </a:rPr>
              <a:t>Problems</a:t>
            </a:r>
            <a:endParaRPr>
              <a:solidFill>
                <a:srgbClr val="980000"/>
              </a:solidFill>
            </a:endParaRPr>
          </a:p>
          <a:p>
            <a:pPr indent="-228600" lvl="1" marL="685800" rtl="0" algn="l">
              <a:lnSpc>
                <a:spcPct val="90000"/>
              </a:lnSpc>
              <a:spcBef>
                <a:spcPts val="500"/>
              </a:spcBef>
              <a:spcAft>
                <a:spcPts val="0"/>
              </a:spcAft>
              <a:buClr>
                <a:srgbClr val="980000"/>
              </a:buClr>
              <a:buSzPts val="2400"/>
              <a:buChar char="•"/>
            </a:pPr>
            <a:r>
              <a:rPr b="1" lang="en-US">
                <a:solidFill>
                  <a:srgbClr val="980000"/>
                </a:solidFill>
              </a:rPr>
              <a:t>No protection</a:t>
            </a:r>
            <a:endParaRPr>
              <a:solidFill>
                <a:srgbClr val="980000"/>
              </a:solidFill>
            </a:endParaRPr>
          </a:p>
          <a:p>
            <a:pPr indent="-228600" lvl="1" marL="685800" rtl="0" algn="l">
              <a:lnSpc>
                <a:spcPct val="90000"/>
              </a:lnSpc>
              <a:spcBef>
                <a:spcPts val="500"/>
              </a:spcBef>
              <a:spcAft>
                <a:spcPts val="0"/>
              </a:spcAft>
              <a:buClr>
                <a:srgbClr val="980000"/>
              </a:buClr>
              <a:buSzPts val="2400"/>
              <a:buChar char="•"/>
            </a:pPr>
            <a:r>
              <a:rPr b="1" lang="en-US">
                <a:solidFill>
                  <a:srgbClr val="980000"/>
                </a:solidFill>
              </a:rPr>
              <a:t>Expensive relocation</a:t>
            </a:r>
            <a:endParaRPr b="1">
              <a:solidFill>
                <a:srgbClr val="980000"/>
              </a:solidFill>
            </a:endParaRPr>
          </a:p>
          <a:p>
            <a:pPr indent="-228600" lvl="2" marL="1143000" rtl="0" algn="l">
              <a:lnSpc>
                <a:spcPct val="90000"/>
              </a:lnSpc>
              <a:spcBef>
                <a:spcPts val="500"/>
              </a:spcBef>
              <a:spcAft>
                <a:spcPts val="0"/>
              </a:spcAft>
              <a:buClr>
                <a:srgbClr val="980000"/>
              </a:buClr>
              <a:buSzPts val="1800"/>
              <a:buChar char="•"/>
            </a:pPr>
            <a:r>
              <a:rPr b="1" lang="en-US">
                <a:solidFill>
                  <a:srgbClr val="980000"/>
                </a:solidFill>
              </a:rPr>
              <a:t>Update all (absolute) addresses in program (both code and date addresses)</a:t>
            </a:r>
            <a:endParaRPr b="1">
              <a:solidFill>
                <a:srgbClr val="98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Memory Abstraction:</a:t>
            </a:r>
            <a:br>
              <a:rPr lang="en-US"/>
            </a:br>
            <a:r>
              <a:rPr lang="en-US"/>
              <a:t>Address Space</a:t>
            </a:r>
            <a:endParaRPr/>
          </a:p>
        </p:txBody>
      </p:sp>
      <p:sp>
        <p:nvSpPr>
          <p:cNvPr id="231" name="Google Shape;231;p2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Address Space</a:t>
            </a:r>
            <a:endParaRPr/>
          </a:p>
          <a:p>
            <a:pPr indent="-228600" lvl="1" marL="685800" rtl="0" algn="l">
              <a:lnSpc>
                <a:spcPct val="90000"/>
              </a:lnSpc>
              <a:spcBef>
                <a:spcPts val="500"/>
              </a:spcBef>
              <a:spcAft>
                <a:spcPts val="0"/>
              </a:spcAft>
              <a:buClr>
                <a:schemeClr val="dk1"/>
              </a:buClr>
              <a:buSzPts val="2400"/>
              <a:buChar char="•"/>
            </a:pPr>
            <a:r>
              <a:rPr lang="en-US"/>
              <a:t>Abstraction from physical memory space</a:t>
            </a:r>
            <a:endParaRPr/>
          </a:p>
          <a:p>
            <a:pPr indent="-228600" lvl="1" marL="685800" rtl="0" algn="l">
              <a:lnSpc>
                <a:spcPct val="90000"/>
              </a:lnSpc>
              <a:spcBef>
                <a:spcPts val="500"/>
              </a:spcBef>
              <a:spcAft>
                <a:spcPts val="0"/>
              </a:spcAft>
              <a:buClr>
                <a:schemeClr val="dk1"/>
              </a:buClr>
              <a:buSzPts val="2400"/>
              <a:buChar char="•"/>
            </a:pPr>
            <a:r>
              <a:rPr lang="en-US"/>
              <a:t>Set of memory addresses that a process can use</a:t>
            </a:r>
            <a:endParaRPr/>
          </a:p>
          <a:p>
            <a:pPr indent="-228600" lvl="2" marL="1143000" rtl="0" algn="l">
              <a:lnSpc>
                <a:spcPct val="90000"/>
              </a:lnSpc>
              <a:spcBef>
                <a:spcPts val="500"/>
              </a:spcBef>
              <a:spcAft>
                <a:spcPts val="0"/>
              </a:spcAft>
              <a:buClr>
                <a:schemeClr val="dk1"/>
              </a:buClr>
              <a:buSzPts val="2000"/>
              <a:buChar char="•"/>
            </a:pPr>
            <a:r>
              <a:rPr lang="en-US"/>
              <a:t>Independently from other processes</a:t>
            </a:r>
            <a:endParaRPr/>
          </a:p>
        </p:txBody>
      </p:sp>
      <p:grpSp>
        <p:nvGrpSpPr>
          <p:cNvPr id="232" name="Google Shape;232;p24"/>
          <p:cNvGrpSpPr/>
          <p:nvPr/>
        </p:nvGrpSpPr>
        <p:grpSpPr>
          <a:xfrm>
            <a:off x="216956" y="3662495"/>
            <a:ext cx="8686424" cy="3031880"/>
            <a:chOff x="216956" y="3433895"/>
            <a:chExt cx="8686424" cy="3031880"/>
          </a:xfrm>
        </p:grpSpPr>
        <p:grpSp>
          <p:nvGrpSpPr>
            <p:cNvPr id="233" name="Google Shape;233;p24"/>
            <p:cNvGrpSpPr/>
            <p:nvPr/>
          </p:nvGrpSpPr>
          <p:grpSpPr>
            <a:xfrm>
              <a:off x="216956" y="3433895"/>
              <a:ext cx="8686424" cy="3031880"/>
              <a:chOff x="216956" y="3586295"/>
              <a:chExt cx="8686424" cy="3031880"/>
            </a:xfrm>
          </p:grpSpPr>
          <p:sp>
            <p:nvSpPr>
              <p:cNvPr id="234" name="Google Shape;234;p24"/>
              <p:cNvSpPr txBox="1"/>
              <p:nvPr/>
            </p:nvSpPr>
            <p:spPr>
              <a:xfrm>
                <a:off x="492225" y="5971675"/>
                <a:ext cx="20562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000000"/>
                    </a:solidFill>
                    <a:latin typeface="Calibri"/>
                    <a:ea typeface="Calibri"/>
                    <a:cs typeface="Calibri"/>
                    <a:sym typeface="Calibri"/>
                  </a:rPr>
                  <a:t>Process</a:t>
                </a:r>
                <a:r>
                  <a:rPr b="0" i="0" lang="en-US" sz="1800" u="none" cap="none" strike="noStrike">
                    <a:solidFill>
                      <a:srgbClr val="000000"/>
                    </a:solidFill>
                    <a:latin typeface="Calibri"/>
                    <a:ea typeface="Calibri"/>
                    <a:cs typeface="Calibri"/>
                    <a:sym typeface="Calibri"/>
                  </a:rPr>
                  <a:t>, abstracts physical CPU</a:t>
                </a:r>
                <a:endParaRPr/>
              </a:p>
            </p:txBody>
          </p:sp>
          <p:sp>
            <p:nvSpPr>
              <p:cNvPr id="235" name="Google Shape;235;p24"/>
              <p:cNvSpPr txBox="1"/>
              <p:nvPr/>
            </p:nvSpPr>
            <p:spPr>
              <a:xfrm>
                <a:off x="3389552" y="5971675"/>
                <a:ext cx="25383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000000"/>
                    </a:solidFill>
                    <a:latin typeface="Calibri"/>
                    <a:ea typeface="Calibri"/>
                    <a:cs typeface="Calibri"/>
                    <a:sym typeface="Calibri"/>
                  </a:rPr>
                  <a:t>Address space</a:t>
                </a:r>
                <a:r>
                  <a:rPr b="0" i="0" lang="en-US" sz="1800" u="none" cap="none" strike="noStrike">
                    <a:solidFill>
                      <a:srgbClr val="000000"/>
                    </a:solidFill>
                    <a:latin typeface="Calibri"/>
                    <a:ea typeface="Calibri"/>
                    <a:cs typeface="Calibri"/>
                    <a:sym typeface="Calibri"/>
                  </a:rPr>
                  <a:t>, abstracts physical memory</a:t>
                </a:r>
                <a:endParaRPr/>
              </a:p>
            </p:txBody>
          </p:sp>
          <p:pic>
            <p:nvPicPr>
              <p:cNvPr id="236" name="Google Shape;236;p24"/>
              <p:cNvPicPr preferRelativeResize="0"/>
              <p:nvPr/>
            </p:nvPicPr>
            <p:blipFill rotWithShape="1">
              <a:blip r:embed="rId3">
                <a:alphaModFix/>
              </a:blip>
              <a:srcRect b="29479" l="55371" r="27220" t="54158"/>
              <a:stretch/>
            </p:blipFill>
            <p:spPr>
              <a:xfrm>
                <a:off x="291738" y="4268355"/>
                <a:ext cx="856409" cy="804958"/>
              </a:xfrm>
              <a:prstGeom prst="rect">
                <a:avLst/>
              </a:prstGeom>
              <a:noFill/>
              <a:ln>
                <a:noFill/>
              </a:ln>
            </p:spPr>
          </p:pic>
          <p:pic>
            <p:nvPicPr>
              <p:cNvPr id="237" name="Google Shape;237;p24"/>
              <p:cNvPicPr preferRelativeResize="0"/>
              <p:nvPr/>
            </p:nvPicPr>
            <p:blipFill rotWithShape="1">
              <a:blip r:embed="rId3">
                <a:alphaModFix/>
              </a:blip>
              <a:srcRect b="52894" l="3870" r="75939" t="32100"/>
              <a:stretch/>
            </p:blipFill>
            <p:spPr>
              <a:xfrm>
                <a:off x="3274930" y="4304019"/>
                <a:ext cx="993276" cy="738171"/>
              </a:xfrm>
              <a:prstGeom prst="rect">
                <a:avLst/>
              </a:prstGeom>
              <a:noFill/>
              <a:ln>
                <a:noFill/>
              </a:ln>
            </p:spPr>
          </p:pic>
          <p:sp>
            <p:nvSpPr>
              <p:cNvPr id="238" name="Google Shape;238;p24"/>
              <p:cNvSpPr txBox="1"/>
              <p:nvPr/>
            </p:nvSpPr>
            <p:spPr>
              <a:xfrm>
                <a:off x="6638894" y="6110174"/>
                <a:ext cx="1896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rgbClr val="000000"/>
                    </a:solidFill>
                    <a:latin typeface="Calibri"/>
                    <a:ea typeface="Calibri"/>
                    <a:cs typeface="Calibri"/>
                    <a:sym typeface="Calibri"/>
                  </a:rPr>
                  <a:t>File</a:t>
                </a:r>
                <a:r>
                  <a:rPr b="0" i="0" lang="en-US" sz="1800" u="none" cap="none" strike="noStrike">
                    <a:solidFill>
                      <a:srgbClr val="000000"/>
                    </a:solidFill>
                    <a:latin typeface="Calibri"/>
                    <a:ea typeface="Calibri"/>
                    <a:cs typeface="Calibri"/>
                    <a:sym typeface="Calibri"/>
                  </a:rPr>
                  <a:t>, abstracts disk</a:t>
                </a:r>
                <a:endParaRPr/>
              </a:p>
            </p:txBody>
          </p:sp>
          <p:pic>
            <p:nvPicPr>
              <p:cNvPr id="239" name="Google Shape;239;p24"/>
              <p:cNvPicPr preferRelativeResize="0"/>
              <p:nvPr/>
            </p:nvPicPr>
            <p:blipFill rotWithShape="1">
              <a:blip r:embed="rId3">
                <a:alphaModFix/>
              </a:blip>
              <a:srcRect b="29912" l="32713" r="52798" t="52618"/>
              <a:stretch/>
            </p:blipFill>
            <p:spPr>
              <a:xfrm>
                <a:off x="6401989" y="4217765"/>
                <a:ext cx="712757" cy="859363"/>
              </a:xfrm>
              <a:prstGeom prst="rect">
                <a:avLst/>
              </a:prstGeom>
              <a:noFill/>
              <a:ln>
                <a:noFill/>
              </a:ln>
            </p:spPr>
          </p:pic>
          <p:grpSp>
            <p:nvGrpSpPr>
              <p:cNvPr id="240" name="Google Shape;240;p24"/>
              <p:cNvGrpSpPr/>
              <p:nvPr/>
            </p:nvGrpSpPr>
            <p:grpSpPr>
              <a:xfrm>
                <a:off x="216956" y="3586295"/>
                <a:ext cx="8686424" cy="903949"/>
                <a:chOff x="216956" y="3586295"/>
                <a:chExt cx="8686424" cy="903949"/>
              </a:xfrm>
            </p:grpSpPr>
            <p:pic>
              <p:nvPicPr>
                <p:cNvPr id="241" name="Google Shape;241;p24"/>
                <p:cNvPicPr preferRelativeResize="0"/>
                <p:nvPr/>
              </p:nvPicPr>
              <p:blipFill rotWithShape="1">
                <a:blip r:embed="rId4">
                  <a:alphaModFix/>
                </a:blip>
                <a:srcRect b="33204" l="0" r="0" t="0"/>
                <a:stretch/>
              </p:blipFill>
              <p:spPr>
                <a:xfrm>
                  <a:off x="1520360" y="3595232"/>
                  <a:ext cx="1339434" cy="671035"/>
                </a:xfrm>
                <a:prstGeom prst="rect">
                  <a:avLst/>
                </a:prstGeom>
                <a:noFill/>
                <a:ln>
                  <a:noFill/>
                </a:ln>
              </p:spPr>
            </p:pic>
            <p:sp>
              <p:nvSpPr>
                <p:cNvPr id="242" name="Google Shape;242;p24"/>
                <p:cNvSpPr/>
                <p:nvPr/>
              </p:nvSpPr>
              <p:spPr>
                <a:xfrm>
                  <a:off x="216956" y="4185444"/>
                  <a:ext cx="993300" cy="304800"/>
                </a:xfrm>
                <a:prstGeom prst="rect">
                  <a:avLst/>
                </a:prstGeom>
                <a:solidFill>
                  <a:srgbClr val="FFD966">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43" name="Google Shape;243;p24"/>
                <p:cNvCxnSpPr>
                  <a:stCxn id="242" idx="3"/>
                  <a:endCxn id="241" idx="1"/>
                </p:cNvCxnSpPr>
                <p:nvPr/>
              </p:nvCxnSpPr>
              <p:spPr>
                <a:xfrm flipH="1" rot="10800000">
                  <a:off x="1210256" y="3930744"/>
                  <a:ext cx="310200" cy="407100"/>
                </a:xfrm>
                <a:prstGeom prst="straightConnector1">
                  <a:avLst/>
                </a:prstGeom>
                <a:noFill/>
                <a:ln cap="flat" cmpd="sng" w="9525">
                  <a:solidFill>
                    <a:srgbClr val="7F6000"/>
                  </a:solidFill>
                  <a:prstDash val="solid"/>
                  <a:miter lim="800000"/>
                  <a:headEnd len="sm" w="sm" type="none"/>
                  <a:tailEnd len="sm" w="sm" type="none"/>
                </a:ln>
              </p:spPr>
            </p:cxnSp>
            <p:pic>
              <p:nvPicPr>
                <p:cNvPr id="244" name="Google Shape;244;p24"/>
                <p:cNvPicPr preferRelativeResize="0"/>
                <p:nvPr/>
              </p:nvPicPr>
              <p:blipFill rotWithShape="1">
                <a:blip r:embed="rId4">
                  <a:alphaModFix/>
                </a:blip>
                <a:srcRect b="33204" l="0" r="0" t="0"/>
                <a:stretch/>
              </p:blipFill>
              <p:spPr>
                <a:xfrm>
                  <a:off x="4588429" y="3586295"/>
                  <a:ext cx="1339434" cy="671035"/>
                </a:xfrm>
                <a:prstGeom prst="rect">
                  <a:avLst/>
                </a:prstGeom>
                <a:noFill/>
                <a:ln>
                  <a:noFill/>
                </a:ln>
              </p:spPr>
            </p:pic>
            <p:sp>
              <p:nvSpPr>
                <p:cNvPr id="245" name="Google Shape;245;p24"/>
                <p:cNvSpPr/>
                <p:nvPr/>
              </p:nvSpPr>
              <p:spPr>
                <a:xfrm>
                  <a:off x="3285026" y="4176507"/>
                  <a:ext cx="993300" cy="304800"/>
                </a:xfrm>
                <a:prstGeom prst="rect">
                  <a:avLst/>
                </a:prstGeom>
                <a:solidFill>
                  <a:srgbClr val="FFD966">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46" name="Google Shape;246;p24"/>
                <p:cNvCxnSpPr>
                  <a:stCxn id="245" idx="3"/>
                  <a:endCxn id="244" idx="1"/>
                </p:cNvCxnSpPr>
                <p:nvPr/>
              </p:nvCxnSpPr>
              <p:spPr>
                <a:xfrm flipH="1" rot="10800000">
                  <a:off x="4278326" y="3921807"/>
                  <a:ext cx="310200" cy="407100"/>
                </a:xfrm>
                <a:prstGeom prst="straightConnector1">
                  <a:avLst/>
                </a:prstGeom>
                <a:noFill/>
                <a:ln cap="flat" cmpd="sng" w="9525">
                  <a:solidFill>
                    <a:srgbClr val="7F6000"/>
                  </a:solidFill>
                  <a:prstDash val="solid"/>
                  <a:miter lim="800000"/>
                  <a:headEnd len="sm" w="sm" type="none"/>
                  <a:tailEnd len="sm" w="sm" type="none"/>
                </a:ln>
              </p:spPr>
            </p:cxnSp>
            <p:pic>
              <p:nvPicPr>
                <p:cNvPr id="247" name="Google Shape;247;p24"/>
                <p:cNvPicPr preferRelativeResize="0"/>
                <p:nvPr/>
              </p:nvPicPr>
              <p:blipFill rotWithShape="1">
                <a:blip r:embed="rId4">
                  <a:alphaModFix/>
                </a:blip>
                <a:srcRect b="33204" l="0" r="0" t="0"/>
                <a:stretch/>
              </p:blipFill>
              <p:spPr>
                <a:xfrm>
                  <a:off x="7563946" y="3591375"/>
                  <a:ext cx="1339434" cy="671035"/>
                </a:xfrm>
                <a:prstGeom prst="rect">
                  <a:avLst/>
                </a:prstGeom>
                <a:noFill/>
                <a:ln>
                  <a:noFill/>
                </a:ln>
              </p:spPr>
            </p:pic>
            <p:sp>
              <p:nvSpPr>
                <p:cNvPr id="248" name="Google Shape;248;p24"/>
                <p:cNvSpPr/>
                <p:nvPr/>
              </p:nvSpPr>
              <p:spPr>
                <a:xfrm>
                  <a:off x="6260542" y="4181587"/>
                  <a:ext cx="993300" cy="304800"/>
                </a:xfrm>
                <a:prstGeom prst="rect">
                  <a:avLst/>
                </a:prstGeom>
                <a:solidFill>
                  <a:srgbClr val="FFD966">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49" name="Google Shape;249;p24"/>
                <p:cNvCxnSpPr>
                  <a:stCxn id="248" idx="3"/>
                  <a:endCxn id="247" idx="1"/>
                </p:cNvCxnSpPr>
                <p:nvPr/>
              </p:nvCxnSpPr>
              <p:spPr>
                <a:xfrm flipH="1" rot="10800000">
                  <a:off x="7253842" y="3926887"/>
                  <a:ext cx="310200" cy="407100"/>
                </a:xfrm>
                <a:prstGeom prst="straightConnector1">
                  <a:avLst/>
                </a:prstGeom>
                <a:noFill/>
                <a:ln cap="flat" cmpd="sng" w="9525">
                  <a:solidFill>
                    <a:srgbClr val="7F6000"/>
                  </a:solidFill>
                  <a:prstDash val="solid"/>
                  <a:miter lim="800000"/>
                  <a:headEnd len="sm" w="sm" type="none"/>
                  <a:tailEnd len="sm" w="sm" type="none"/>
                </a:ln>
              </p:spPr>
            </p:cxnSp>
          </p:grpSp>
        </p:grpSp>
        <p:grpSp>
          <p:nvGrpSpPr>
            <p:cNvPr id="250" name="Google Shape;250;p24"/>
            <p:cNvGrpSpPr/>
            <p:nvPr/>
          </p:nvGrpSpPr>
          <p:grpSpPr>
            <a:xfrm>
              <a:off x="6260635" y="4163003"/>
              <a:ext cx="2507682" cy="646732"/>
              <a:chOff x="5098445" y="4475102"/>
              <a:chExt cx="3039246" cy="783823"/>
            </a:xfrm>
          </p:grpSpPr>
          <p:pic>
            <p:nvPicPr>
              <p:cNvPr id="251" name="Google Shape;251;p24"/>
              <p:cNvPicPr preferRelativeResize="0"/>
              <p:nvPr/>
            </p:nvPicPr>
            <p:blipFill rotWithShape="1">
              <a:blip r:embed="rId5">
                <a:alphaModFix/>
              </a:blip>
              <a:srcRect b="0" l="0" r="0" t="0"/>
              <a:stretch/>
            </p:blipFill>
            <p:spPr>
              <a:xfrm>
                <a:off x="7109952" y="4475102"/>
                <a:ext cx="1027739" cy="783823"/>
              </a:xfrm>
              <a:prstGeom prst="rect">
                <a:avLst/>
              </a:prstGeom>
              <a:noFill/>
              <a:ln>
                <a:noFill/>
              </a:ln>
            </p:spPr>
          </p:pic>
          <p:sp>
            <p:nvSpPr>
              <p:cNvPr id="252" name="Google Shape;252;p24"/>
              <p:cNvSpPr/>
              <p:nvPr/>
            </p:nvSpPr>
            <p:spPr>
              <a:xfrm>
                <a:off x="5098445" y="4682348"/>
                <a:ext cx="1203900" cy="369300"/>
              </a:xfrm>
              <a:prstGeom prst="rect">
                <a:avLst/>
              </a:prstGeom>
              <a:solidFill>
                <a:srgbClr val="F4B081">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53" name="Google Shape;253;p24"/>
              <p:cNvCxnSpPr>
                <a:stCxn id="252" idx="3"/>
                <a:endCxn id="251" idx="1"/>
              </p:cNvCxnSpPr>
              <p:nvPr/>
            </p:nvCxnSpPr>
            <p:spPr>
              <a:xfrm>
                <a:off x="6302345" y="4866998"/>
                <a:ext cx="807600" cy="0"/>
              </a:xfrm>
              <a:prstGeom prst="straightConnector1">
                <a:avLst/>
              </a:prstGeom>
              <a:noFill/>
              <a:ln cap="flat" cmpd="sng" w="9525">
                <a:solidFill>
                  <a:srgbClr val="833C0B"/>
                </a:solidFill>
                <a:prstDash val="solid"/>
                <a:miter lim="800000"/>
                <a:headEnd len="sm" w="sm" type="none"/>
                <a:tailEnd len="sm" w="sm" type="none"/>
              </a:ln>
            </p:spPr>
          </p:cxnSp>
        </p:grpSp>
        <p:grpSp>
          <p:nvGrpSpPr>
            <p:cNvPr id="254" name="Google Shape;254;p24"/>
            <p:cNvGrpSpPr/>
            <p:nvPr/>
          </p:nvGrpSpPr>
          <p:grpSpPr>
            <a:xfrm>
              <a:off x="216956" y="4633565"/>
              <a:ext cx="8686424" cy="913842"/>
              <a:chOff x="216956" y="4785965"/>
              <a:chExt cx="8686424" cy="913842"/>
            </a:xfrm>
          </p:grpSpPr>
          <p:cxnSp>
            <p:nvCxnSpPr>
              <p:cNvPr id="255" name="Google Shape;255;p24"/>
              <p:cNvCxnSpPr>
                <a:stCxn id="256" idx="3"/>
                <a:endCxn id="257" idx="1"/>
              </p:cNvCxnSpPr>
              <p:nvPr/>
            </p:nvCxnSpPr>
            <p:spPr>
              <a:xfrm>
                <a:off x="1210256" y="4947302"/>
                <a:ext cx="531000" cy="417000"/>
              </a:xfrm>
              <a:prstGeom prst="straightConnector1">
                <a:avLst/>
              </a:prstGeom>
              <a:noFill/>
              <a:ln cap="flat" cmpd="sng" w="9525">
                <a:solidFill>
                  <a:srgbClr val="525252"/>
                </a:solidFill>
                <a:prstDash val="solid"/>
                <a:miter lim="800000"/>
                <a:headEnd len="sm" w="sm" type="none"/>
                <a:tailEnd len="sm" w="sm" type="none"/>
              </a:ln>
            </p:spPr>
          </p:cxnSp>
          <p:cxnSp>
            <p:nvCxnSpPr>
              <p:cNvPr id="258" name="Google Shape;258;p24"/>
              <p:cNvCxnSpPr>
                <a:stCxn id="259" idx="3"/>
                <a:endCxn id="260" idx="1"/>
              </p:cNvCxnSpPr>
              <p:nvPr/>
            </p:nvCxnSpPr>
            <p:spPr>
              <a:xfrm>
                <a:off x="4278326" y="4938365"/>
                <a:ext cx="531000" cy="417000"/>
              </a:xfrm>
              <a:prstGeom prst="straightConnector1">
                <a:avLst/>
              </a:prstGeom>
              <a:noFill/>
              <a:ln cap="flat" cmpd="sng" w="9525">
                <a:solidFill>
                  <a:srgbClr val="525252"/>
                </a:solidFill>
                <a:prstDash val="solid"/>
                <a:miter lim="800000"/>
                <a:headEnd len="sm" w="sm" type="none"/>
                <a:tailEnd len="sm" w="sm" type="none"/>
              </a:ln>
            </p:spPr>
          </p:cxnSp>
          <p:pic>
            <p:nvPicPr>
              <p:cNvPr id="257" name="Google Shape;257;p24"/>
              <p:cNvPicPr preferRelativeResize="0"/>
              <p:nvPr/>
            </p:nvPicPr>
            <p:blipFill rotWithShape="1">
              <a:blip r:embed="rId6">
                <a:alphaModFix/>
              </a:blip>
              <a:srcRect b="0" l="0" r="0" t="0"/>
              <a:stretch/>
            </p:blipFill>
            <p:spPr>
              <a:xfrm>
                <a:off x="1741402" y="5028772"/>
                <a:ext cx="1118392" cy="671035"/>
              </a:xfrm>
              <a:prstGeom prst="rect">
                <a:avLst/>
              </a:prstGeom>
              <a:noFill/>
              <a:ln>
                <a:noFill/>
              </a:ln>
            </p:spPr>
          </p:pic>
          <p:sp>
            <p:nvSpPr>
              <p:cNvPr id="256" name="Google Shape;256;p24"/>
              <p:cNvSpPr/>
              <p:nvPr/>
            </p:nvSpPr>
            <p:spPr>
              <a:xfrm>
                <a:off x="216956" y="4794902"/>
                <a:ext cx="993300" cy="304800"/>
              </a:xfrm>
              <a:prstGeom prst="rect">
                <a:avLst/>
              </a:prstGeom>
              <a:solidFill>
                <a:srgbClr val="A8D08C">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260" name="Google Shape;260;p24"/>
              <p:cNvPicPr preferRelativeResize="0"/>
              <p:nvPr/>
            </p:nvPicPr>
            <p:blipFill rotWithShape="1">
              <a:blip r:embed="rId6">
                <a:alphaModFix/>
              </a:blip>
              <a:srcRect b="0" l="0" r="0" t="0"/>
              <a:stretch/>
            </p:blipFill>
            <p:spPr>
              <a:xfrm>
                <a:off x="4809471" y="5019835"/>
                <a:ext cx="1118392" cy="671035"/>
              </a:xfrm>
              <a:prstGeom prst="rect">
                <a:avLst/>
              </a:prstGeom>
              <a:noFill/>
              <a:ln>
                <a:noFill/>
              </a:ln>
            </p:spPr>
          </p:pic>
          <p:sp>
            <p:nvSpPr>
              <p:cNvPr id="259" name="Google Shape;259;p24"/>
              <p:cNvSpPr/>
              <p:nvPr/>
            </p:nvSpPr>
            <p:spPr>
              <a:xfrm>
                <a:off x="3285026" y="4785965"/>
                <a:ext cx="993300" cy="304800"/>
              </a:xfrm>
              <a:prstGeom prst="rect">
                <a:avLst/>
              </a:prstGeom>
              <a:solidFill>
                <a:srgbClr val="A8D08C">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261" name="Google Shape;261;p24"/>
              <p:cNvPicPr preferRelativeResize="0"/>
              <p:nvPr/>
            </p:nvPicPr>
            <p:blipFill rotWithShape="1">
              <a:blip r:embed="rId6">
                <a:alphaModFix/>
              </a:blip>
              <a:srcRect b="0" l="0" r="0" t="0"/>
              <a:stretch/>
            </p:blipFill>
            <p:spPr>
              <a:xfrm>
                <a:off x="7784988" y="5024915"/>
                <a:ext cx="1118392" cy="671035"/>
              </a:xfrm>
              <a:prstGeom prst="rect">
                <a:avLst/>
              </a:prstGeom>
              <a:noFill/>
              <a:ln>
                <a:noFill/>
              </a:ln>
            </p:spPr>
          </p:pic>
          <p:sp>
            <p:nvSpPr>
              <p:cNvPr id="262" name="Google Shape;262;p24"/>
              <p:cNvSpPr/>
              <p:nvPr/>
            </p:nvSpPr>
            <p:spPr>
              <a:xfrm>
                <a:off x="6260542" y="4791045"/>
                <a:ext cx="993300" cy="304800"/>
              </a:xfrm>
              <a:prstGeom prst="rect">
                <a:avLst/>
              </a:prstGeom>
              <a:solidFill>
                <a:srgbClr val="A8D08C">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63" name="Google Shape;263;p24"/>
              <p:cNvCxnSpPr>
                <a:stCxn id="262" idx="3"/>
                <a:endCxn id="261" idx="1"/>
              </p:cNvCxnSpPr>
              <p:nvPr/>
            </p:nvCxnSpPr>
            <p:spPr>
              <a:xfrm>
                <a:off x="7253842" y="4943445"/>
                <a:ext cx="531000" cy="417000"/>
              </a:xfrm>
              <a:prstGeom prst="straightConnector1">
                <a:avLst/>
              </a:prstGeom>
              <a:noFill/>
              <a:ln cap="flat" cmpd="sng" w="9525">
                <a:solidFill>
                  <a:srgbClr val="525252"/>
                </a:solidFill>
                <a:prstDash val="solid"/>
                <a:miter lim="800000"/>
                <a:headEnd len="sm" w="sm" type="none"/>
                <a:tailEnd len="sm" w="sm" type="none"/>
              </a:ln>
            </p:spPr>
          </p:cxnSp>
        </p:grpSp>
        <p:grpSp>
          <p:nvGrpSpPr>
            <p:cNvPr id="264" name="Google Shape;264;p24"/>
            <p:cNvGrpSpPr/>
            <p:nvPr/>
          </p:nvGrpSpPr>
          <p:grpSpPr>
            <a:xfrm>
              <a:off x="216972" y="4166860"/>
              <a:ext cx="2507681" cy="646732"/>
              <a:chOff x="854669" y="4475102"/>
              <a:chExt cx="3039245" cy="783823"/>
            </a:xfrm>
          </p:grpSpPr>
          <p:pic>
            <p:nvPicPr>
              <p:cNvPr id="265" name="Google Shape;265;p24"/>
              <p:cNvPicPr preferRelativeResize="0"/>
              <p:nvPr/>
            </p:nvPicPr>
            <p:blipFill rotWithShape="1">
              <a:blip r:embed="rId5">
                <a:alphaModFix/>
              </a:blip>
              <a:srcRect b="0" l="0" r="0" t="0"/>
              <a:stretch/>
            </p:blipFill>
            <p:spPr>
              <a:xfrm>
                <a:off x="2866175" y="4475102"/>
                <a:ext cx="1027739" cy="783823"/>
              </a:xfrm>
              <a:prstGeom prst="rect">
                <a:avLst/>
              </a:prstGeom>
              <a:noFill/>
              <a:ln>
                <a:noFill/>
              </a:ln>
            </p:spPr>
          </p:pic>
          <p:sp>
            <p:nvSpPr>
              <p:cNvPr id="266" name="Google Shape;266;p24"/>
              <p:cNvSpPr/>
              <p:nvPr/>
            </p:nvSpPr>
            <p:spPr>
              <a:xfrm>
                <a:off x="854669" y="4682348"/>
                <a:ext cx="1203900" cy="369300"/>
              </a:xfrm>
              <a:prstGeom prst="rect">
                <a:avLst/>
              </a:prstGeom>
              <a:solidFill>
                <a:srgbClr val="F4B081">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67" name="Google Shape;267;p24"/>
              <p:cNvCxnSpPr>
                <a:stCxn id="266" idx="3"/>
                <a:endCxn id="265" idx="1"/>
              </p:cNvCxnSpPr>
              <p:nvPr/>
            </p:nvCxnSpPr>
            <p:spPr>
              <a:xfrm>
                <a:off x="2058569" y="4866998"/>
                <a:ext cx="807600" cy="0"/>
              </a:xfrm>
              <a:prstGeom prst="straightConnector1">
                <a:avLst/>
              </a:prstGeom>
              <a:noFill/>
              <a:ln cap="flat" cmpd="sng" w="9525">
                <a:solidFill>
                  <a:srgbClr val="833C0B"/>
                </a:solidFill>
                <a:prstDash val="solid"/>
                <a:miter lim="800000"/>
                <a:headEnd len="sm" w="sm" type="none"/>
                <a:tailEnd len="sm" w="sm" type="none"/>
              </a:ln>
            </p:spPr>
          </p:cxnSp>
        </p:grpSp>
        <p:grpSp>
          <p:nvGrpSpPr>
            <p:cNvPr id="268" name="Google Shape;268;p24"/>
            <p:cNvGrpSpPr/>
            <p:nvPr/>
          </p:nvGrpSpPr>
          <p:grpSpPr>
            <a:xfrm>
              <a:off x="3285120" y="4157923"/>
              <a:ext cx="2507681" cy="646732"/>
              <a:chOff x="5098446" y="4475102"/>
              <a:chExt cx="3039245" cy="783823"/>
            </a:xfrm>
          </p:grpSpPr>
          <p:pic>
            <p:nvPicPr>
              <p:cNvPr id="269" name="Google Shape;269;p24"/>
              <p:cNvPicPr preferRelativeResize="0"/>
              <p:nvPr/>
            </p:nvPicPr>
            <p:blipFill rotWithShape="1">
              <a:blip r:embed="rId5">
                <a:alphaModFix/>
              </a:blip>
              <a:srcRect b="0" l="0" r="0" t="0"/>
              <a:stretch/>
            </p:blipFill>
            <p:spPr>
              <a:xfrm>
                <a:off x="7109952" y="4475102"/>
                <a:ext cx="1027739" cy="783823"/>
              </a:xfrm>
              <a:prstGeom prst="rect">
                <a:avLst/>
              </a:prstGeom>
              <a:noFill/>
              <a:ln>
                <a:noFill/>
              </a:ln>
            </p:spPr>
          </p:pic>
          <p:sp>
            <p:nvSpPr>
              <p:cNvPr id="270" name="Google Shape;270;p24"/>
              <p:cNvSpPr/>
              <p:nvPr/>
            </p:nvSpPr>
            <p:spPr>
              <a:xfrm>
                <a:off x="5098446" y="4682348"/>
                <a:ext cx="1203900" cy="369300"/>
              </a:xfrm>
              <a:prstGeom prst="rect">
                <a:avLst/>
              </a:prstGeom>
              <a:solidFill>
                <a:srgbClr val="F4B081">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71" name="Google Shape;271;p24"/>
              <p:cNvCxnSpPr>
                <a:stCxn id="270" idx="3"/>
                <a:endCxn id="269" idx="1"/>
              </p:cNvCxnSpPr>
              <p:nvPr/>
            </p:nvCxnSpPr>
            <p:spPr>
              <a:xfrm>
                <a:off x="6302346" y="4866998"/>
                <a:ext cx="807600" cy="0"/>
              </a:xfrm>
              <a:prstGeom prst="straightConnector1">
                <a:avLst/>
              </a:prstGeom>
              <a:noFill/>
              <a:ln cap="flat" cmpd="sng" w="9525">
                <a:solidFill>
                  <a:srgbClr val="833C0B"/>
                </a:solidFill>
                <a:prstDash val="solid"/>
                <a:miter lim="800000"/>
                <a:headEnd len="sm" w="sm" type="none"/>
                <a:tailEnd len="sm" w="sm" type="none"/>
              </a:ln>
            </p:spPr>
          </p:cxn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25"/>
          <p:cNvPicPr preferRelativeResize="0"/>
          <p:nvPr/>
        </p:nvPicPr>
        <p:blipFill rotWithShape="1">
          <a:blip r:embed="rId3">
            <a:alphaModFix/>
          </a:blip>
          <a:srcRect b="0" l="0" r="33146" t="0"/>
          <a:stretch/>
        </p:blipFill>
        <p:spPr>
          <a:xfrm>
            <a:off x="3535681" y="2863896"/>
            <a:ext cx="2424053" cy="3382500"/>
          </a:xfrm>
          <a:prstGeom prst="rect">
            <a:avLst/>
          </a:prstGeom>
          <a:noFill/>
          <a:ln>
            <a:noFill/>
          </a:ln>
        </p:spPr>
      </p:pic>
      <p:sp>
        <p:nvSpPr>
          <p:cNvPr id="278" name="Google Shape;278;p2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Multiple Programs:</a:t>
            </a:r>
            <a:br>
              <a:rPr lang="en-US"/>
            </a:br>
            <a:r>
              <a:rPr lang="en-US"/>
              <a:t>Base and Limit Registers (1)</a:t>
            </a:r>
            <a:endParaRPr/>
          </a:p>
        </p:txBody>
      </p:sp>
      <p:sp>
        <p:nvSpPr>
          <p:cNvPr id="279" name="Google Shape;279;p25"/>
          <p:cNvSpPr txBox="1"/>
          <p:nvPr>
            <p:ph idx="1" type="body"/>
          </p:nvPr>
        </p:nvSpPr>
        <p:spPr>
          <a:xfrm>
            <a:off x="628650" y="1825624"/>
            <a:ext cx="5645150" cy="2263776"/>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b="1" lang="en-US"/>
              <a:t>Hardware support </a:t>
            </a:r>
            <a:r>
              <a:rPr lang="en-US"/>
              <a:t>to ease relocation</a:t>
            </a:r>
            <a:endParaRPr/>
          </a:p>
          <a:p>
            <a:pPr indent="-228600" lvl="1" marL="685800" rtl="0" algn="l">
              <a:lnSpc>
                <a:spcPct val="90000"/>
              </a:lnSpc>
              <a:spcBef>
                <a:spcPts val="500"/>
              </a:spcBef>
              <a:spcAft>
                <a:spcPts val="0"/>
              </a:spcAft>
              <a:buClr>
                <a:schemeClr val="dk1"/>
              </a:buClr>
              <a:buSzPct val="100000"/>
              <a:buChar char="•"/>
            </a:pPr>
            <a:r>
              <a:rPr lang="en-US"/>
              <a:t>Base register</a:t>
            </a:r>
            <a:endParaRPr/>
          </a:p>
          <a:p>
            <a:pPr indent="-228600" lvl="1" marL="685800" rtl="0" algn="l">
              <a:lnSpc>
                <a:spcPct val="90000"/>
              </a:lnSpc>
              <a:spcBef>
                <a:spcPts val="500"/>
              </a:spcBef>
              <a:spcAft>
                <a:spcPts val="0"/>
              </a:spcAft>
              <a:buClr>
                <a:schemeClr val="dk1"/>
              </a:buClr>
              <a:buSzPct val="100000"/>
              <a:buChar char="•"/>
            </a:pPr>
            <a:r>
              <a:rPr lang="en-US"/>
              <a:t>Limit register</a:t>
            </a:r>
            <a:endParaRPr/>
          </a:p>
          <a:p>
            <a:pPr indent="-228600" lvl="0" marL="228600" rtl="0" algn="l">
              <a:lnSpc>
                <a:spcPct val="90000"/>
              </a:lnSpc>
              <a:spcBef>
                <a:spcPts val="1000"/>
              </a:spcBef>
              <a:spcAft>
                <a:spcPts val="0"/>
              </a:spcAft>
              <a:buClr>
                <a:schemeClr val="dk1"/>
              </a:buClr>
              <a:buSzPct val="100000"/>
              <a:buChar char="•"/>
            </a:pPr>
            <a:r>
              <a:rPr lang="en-US"/>
              <a:t>Program not relocatable, simple loader</a:t>
            </a:r>
            <a:endParaRPr/>
          </a:p>
          <a:p>
            <a:pPr indent="-228600" lvl="1" marL="685800" rtl="0" algn="l">
              <a:lnSpc>
                <a:spcPct val="90000"/>
              </a:lnSpc>
              <a:spcBef>
                <a:spcPts val="500"/>
              </a:spcBef>
              <a:spcAft>
                <a:spcPts val="0"/>
              </a:spcAft>
              <a:buClr>
                <a:schemeClr val="dk1"/>
              </a:buClr>
              <a:buSzPct val="100000"/>
              <a:buChar char="•"/>
            </a:pPr>
            <a:r>
              <a:rPr lang="en-US"/>
              <a:t>Faster load time</a:t>
            </a:r>
            <a:endParaRPr/>
          </a:p>
          <a:p>
            <a:pPr indent="-228600" lvl="0" marL="228600" rtl="0" algn="l">
              <a:lnSpc>
                <a:spcPct val="90000"/>
              </a:lnSpc>
              <a:spcBef>
                <a:spcPts val="1000"/>
              </a:spcBef>
              <a:spcAft>
                <a:spcPts val="0"/>
              </a:spcAft>
              <a:buClr>
                <a:schemeClr val="dk1"/>
              </a:buClr>
              <a:buSzPct val="100000"/>
              <a:buChar char="•"/>
            </a:pPr>
            <a:r>
              <a:rPr lang="en-US"/>
              <a:t>Protection</a:t>
            </a:r>
            <a:endParaRPr/>
          </a:p>
          <a:p>
            <a:pPr indent="-228600" lvl="1" marL="685800" rtl="0" algn="l">
              <a:lnSpc>
                <a:spcPct val="90000"/>
              </a:lnSpc>
              <a:spcBef>
                <a:spcPts val="500"/>
              </a:spcBef>
              <a:spcAft>
                <a:spcPts val="0"/>
              </a:spcAft>
              <a:buClr>
                <a:schemeClr val="dk1"/>
              </a:buClr>
              <a:buSzPct val="100000"/>
              <a:buChar char="•"/>
            </a:pPr>
            <a:r>
              <a:rPr lang="en-US"/>
              <a:t>Each process its own private address space</a:t>
            </a:r>
            <a:endParaRPr/>
          </a:p>
        </p:txBody>
      </p:sp>
      <p:pic>
        <p:nvPicPr>
          <p:cNvPr id="280" name="Google Shape;280;p25"/>
          <p:cNvPicPr preferRelativeResize="0"/>
          <p:nvPr/>
        </p:nvPicPr>
        <p:blipFill rotWithShape="1">
          <a:blip r:embed="rId4">
            <a:alphaModFix/>
          </a:blip>
          <a:srcRect b="0" l="0" r="0" t="0"/>
          <a:stretch/>
        </p:blipFill>
        <p:spPr>
          <a:xfrm>
            <a:off x="6125197" y="2490774"/>
            <a:ext cx="2872520" cy="3616520"/>
          </a:xfrm>
          <a:prstGeom prst="rect">
            <a:avLst/>
          </a:prstGeom>
          <a:noFill/>
          <a:ln>
            <a:noFill/>
          </a:ln>
        </p:spPr>
      </p:pic>
      <p:sp>
        <p:nvSpPr>
          <p:cNvPr id="281" name="Google Shape;281;p25"/>
          <p:cNvSpPr/>
          <p:nvPr/>
        </p:nvSpPr>
        <p:spPr>
          <a:xfrm>
            <a:off x="628650" y="4663068"/>
            <a:ext cx="2486025" cy="10772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Base and limit registers can be used to give each process a separate address space. (MOS Figure 3-3.)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Multiple Programs:</a:t>
            </a:r>
            <a:br>
              <a:rPr lang="en-US"/>
            </a:br>
            <a:r>
              <a:rPr lang="en-US"/>
              <a:t>Base and Limit Registers (2)</a:t>
            </a:r>
            <a:endParaRPr/>
          </a:p>
        </p:txBody>
      </p:sp>
      <p:sp>
        <p:nvSpPr>
          <p:cNvPr id="287" name="Google Shape;287;p2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Variable size partitions (programs)</a:t>
            </a:r>
            <a:endParaRPr/>
          </a:p>
          <a:p>
            <a:pPr indent="-228600" lvl="1" marL="685800" rtl="0" algn="l">
              <a:lnSpc>
                <a:spcPct val="90000"/>
              </a:lnSpc>
              <a:spcBef>
                <a:spcPts val="500"/>
              </a:spcBef>
              <a:spcAft>
                <a:spcPts val="0"/>
              </a:spcAft>
              <a:buClr>
                <a:schemeClr val="dk1"/>
              </a:buClr>
              <a:buSzPts val="2400"/>
              <a:buChar char="•"/>
            </a:pPr>
            <a:r>
              <a:rPr lang="en-US"/>
              <a:t>Base register and a limit register arithmetic for performing memory access</a:t>
            </a:r>
            <a:endParaRPr/>
          </a:p>
          <a:p>
            <a:pPr indent="-228600" lvl="0" marL="228600" rtl="0" algn="l">
              <a:lnSpc>
                <a:spcPct val="90000"/>
              </a:lnSpc>
              <a:spcBef>
                <a:spcPts val="1000"/>
              </a:spcBef>
              <a:spcAft>
                <a:spcPts val="0"/>
              </a:spcAft>
              <a:buClr>
                <a:schemeClr val="dk1"/>
              </a:buClr>
              <a:buSzPts val="2800"/>
              <a:buChar char="•"/>
            </a:pPr>
            <a:r>
              <a:rPr lang="en-US"/>
              <a:t>Implementation</a:t>
            </a:r>
            <a:endParaRPr/>
          </a:p>
        </p:txBody>
      </p:sp>
      <p:grpSp>
        <p:nvGrpSpPr>
          <p:cNvPr id="288" name="Google Shape;288;p26"/>
          <p:cNvGrpSpPr/>
          <p:nvPr/>
        </p:nvGrpSpPr>
        <p:grpSpPr>
          <a:xfrm>
            <a:off x="2128067" y="3511502"/>
            <a:ext cx="5061298" cy="3124684"/>
            <a:chOff x="1951898" y="3657599"/>
            <a:chExt cx="4563201" cy="2817175"/>
          </a:xfrm>
        </p:grpSpPr>
        <p:pic>
          <p:nvPicPr>
            <p:cNvPr id="289" name="Google Shape;289;p26"/>
            <p:cNvPicPr preferRelativeResize="0"/>
            <p:nvPr/>
          </p:nvPicPr>
          <p:blipFill rotWithShape="1">
            <a:blip r:embed="rId3">
              <a:alphaModFix/>
            </a:blip>
            <a:srcRect b="0" l="0" r="0" t="0"/>
            <a:stretch/>
          </p:blipFill>
          <p:spPr>
            <a:xfrm>
              <a:off x="1951898" y="3657599"/>
              <a:ext cx="4563201" cy="2817175"/>
            </a:xfrm>
            <a:prstGeom prst="rect">
              <a:avLst/>
            </a:prstGeom>
            <a:noFill/>
            <a:ln>
              <a:noFill/>
            </a:ln>
          </p:spPr>
        </p:pic>
        <p:sp>
          <p:nvSpPr>
            <p:cNvPr id="290" name="Google Shape;290;p26"/>
            <p:cNvSpPr/>
            <p:nvPr/>
          </p:nvSpPr>
          <p:spPr>
            <a:xfrm>
              <a:off x="3934437" y="5285064"/>
              <a:ext cx="402671" cy="167780"/>
            </a:xfrm>
            <a:prstGeom prst="rect">
              <a:avLst/>
            </a:prstGeom>
            <a:solidFill>
              <a:srgbClr val="CCCC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91" name="Google Shape;291;p26"/>
          <p:cNvSpPr/>
          <p:nvPr/>
        </p:nvSpPr>
        <p:spPr>
          <a:xfrm>
            <a:off x="2239861" y="5333390"/>
            <a:ext cx="1140902" cy="3777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 name="Google Shape;292;p26"/>
          <p:cNvSpPr txBox="1"/>
          <p:nvPr/>
        </p:nvSpPr>
        <p:spPr>
          <a:xfrm>
            <a:off x="2327231" y="4796845"/>
            <a:ext cx="96616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FF0000"/>
                </a:solidFill>
                <a:latin typeface="Calibri"/>
                <a:ea typeface="Calibri"/>
                <a:cs typeface="Calibri"/>
                <a:sym typeface="Calibri"/>
              </a:rPr>
              <a:t>P3’s address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Multiple Programs:</a:t>
            </a:r>
            <a:br>
              <a:rPr lang="en-US"/>
            </a:br>
            <a:r>
              <a:rPr lang="en-US"/>
              <a:t>Swapping (1)</a:t>
            </a:r>
            <a:endParaRPr/>
          </a:p>
        </p:txBody>
      </p:sp>
      <p:sp>
        <p:nvSpPr>
          <p:cNvPr id="299" name="Google Shape;299;p2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How many programs are currently executed?</a:t>
            </a:r>
            <a:endParaRPr/>
          </a:p>
          <a:p>
            <a:pPr indent="-228600" lvl="0" marL="228600" rtl="0" algn="l">
              <a:lnSpc>
                <a:spcPct val="90000"/>
              </a:lnSpc>
              <a:spcBef>
                <a:spcPts val="1000"/>
              </a:spcBef>
              <a:spcAft>
                <a:spcPts val="0"/>
              </a:spcAft>
              <a:buClr>
                <a:schemeClr val="dk1"/>
              </a:buClr>
              <a:buSzPts val="2800"/>
              <a:buChar char="•"/>
            </a:pPr>
            <a:r>
              <a:rPr lang="en-US"/>
              <a:t>Do they all fit in memory?</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00" name="Google Shape;300;p27"/>
          <p:cNvPicPr preferRelativeResize="0"/>
          <p:nvPr/>
        </p:nvPicPr>
        <p:blipFill rotWithShape="1">
          <a:blip r:embed="rId3">
            <a:alphaModFix/>
          </a:blip>
          <a:srcRect b="33202" l="0" r="0" t="0"/>
          <a:stretch/>
        </p:blipFill>
        <p:spPr>
          <a:xfrm>
            <a:off x="2126578" y="3036738"/>
            <a:ext cx="1623396" cy="813296"/>
          </a:xfrm>
          <a:prstGeom prst="rect">
            <a:avLst/>
          </a:prstGeom>
          <a:noFill/>
          <a:ln>
            <a:noFill/>
          </a:ln>
        </p:spPr>
      </p:pic>
      <p:pic>
        <p:nvPicPr>
          <p:cNvPr id="301" name="Google Shape;301;p27"/>
          <p:cNvPicPr preferRelativeResize="0"/>
          <p:nvPr/>
        </p:nvPicPr>
        <p:blipFill rotWithShape="1">
          <a:blip r:embed="rId4">
            <a:alphaModFix/>
          </a:blip>
          <a:srcRect b="0" l="0" r="0" t="0"/>
          <a:stretch/>
        </p:blipFill>
        <p:spPr>
          <a:xfrm>
            <a:off x="4247037" y="3543230"/>
            <a:ext cx="1355493" cy="813296"/>
          </a:xfrm>
          <a:prstGeom prst="rect">
            <a:avLst/>
          </a:prstGeom>
          <a:noFill/>
          <a:ln>
            <a:noFill/>
          </a:ln>
        </p:spPr>
      </p:pic>
      <p:pic>
        <p:nvPicPr>
          <p:cNvPr id="302" name="Google Shape;302;p27"/>
          <p:cNvPicPr preferRelativeResize="0"/>
          <p:nvPr/>
        </p:nvPicPr>
        <p:blipFill rotWithShape="1">
          <a:blip r:embed="rId5">
            <a:alphaModFix/>
          </a:blip>
          <a:srcRect b="0" l="0" r="0" t="0"/>
          <a:stretch/>
        </p:blipFill>
        <p:spPr>
          <a:xfrm>
            <a:off x="6545070" y="3036738"/>
            <a:ext cx="1027739" cy="783823"/>
          </a:xfrm>
          <a:prstGeom prst="rect">
            <a:avLst/>
          </a:prstGeom>
          <a:noFill/>
          <a:ln>
            <a:noFill/>
          </a:ln>
        </p:spPr>
      </p:pic>
      <p:grpSp>
        <p:nvGrpSpPr>
          <p:cNvPr id="303" name="Google Shape;303;p27"/>
          <p:cNvGrpSpPr/>
          <p:nvPr/>
        </p:nvGrpSpPr>
        <p:grpSpPr>
          <a:xfrm>
            <a:off x="377175" y="3708232"/>
            <a:ext cx="8612861" cy="2697273"/>
            <a:chOff x="377175" y="4055366"/>
            <a:chExt cx="8612861" cy="2697273"/>
          </a:xfrm>
        </p:grpSpPr>
        <p:pic>
          <p:nvPicPr>
            <p:cNvPr id="304" name="Google Shape;304;p27"/>
            <p:cNvPicPr preferRelativeResize="0"/>
            <p:nvPr/>
          </p:nvPicPr>
          <p:blipFill rotWithShape="1">
            <a:blip r:embed="rId4">
              <a:alphaModFix/>
            </a:blip>
            <a:srcRect b="0" l="0" r="0" t="0"/>
            <a:stretch/>
          </p:blipFill>
          <p:spPr>
            <a:xfrm>
              <a:off x="4664550" y="4220367"/>
              <a:ext cx="1355493" cy="813296"/>
            </a:xfrm>
            <a:prstGeom prst="rect">
              <a:avLst/>
            </a:prstGeom>
            <a:noFill/>
            <a:ln>
              <a:noFill/>
            </a:ln>
          </p:spPr>
        </p:pic>
        <p:pic>
          <p:nvPicPr>
            <p:cNvPr id="305" name="Google Shape;305;p27"/>
            <p:cNvPicPr preferRelativeResize="0"/>
            <p:nvPr/>
          </p:nvPicPr>
          <p:blipFill rotWithShape="1">
            <a:blip r:embed="rId4">
              <a:alphaModFix/>
            </a:blip>
            <a:srcRect b="0" l="0" r="0" t="0"/>
            <a:stretch/>
          </p:blipFill>
          <p:spPr>
            <a:xfrm>
              <a:off x="3513145" y="4462014"/>
              <a:ext cx="1355493" cy="813296"/>
            </a:xfrm>
            <a:prstGeom prst="rect">
              <a:avLst/>
            </a:prstGeom>
            <a:noFill/>
            <a:ln>
              <a:noFill/>
            </a:ln>
          </p:spPr>
        </p:pic>
        <p:pic>
          <p:nvPicPr>
            <p:cNvPr id="306" name="Google Shape;306;p27"/>
            <p:cNvPicPr preferRelativeResize="0"/>
            <p:nvPr/>
          </p:nvPicPr>
          <p:blipFill rotWithShape="1">
            <a:blip r:embed="rId4">
              <a:alphaModFix/>
            </a:blip>
            <a:srcRect b="0" l="0" r="0" t="0"/>
            <a:stretch/>
          </p:blipFill>
          <p:spPr>
            <a:xfrm>
              <a:off x="4985878" y="4609503"/>
              <a:ext cx="1355493" cy="813296"/>
            </a:xfrm>
            <a:prstGeom prst="rect">
              <a:avLst/>
            </a:prstGeom>
            <a:noFill/>
            <a:ln>
              <a:noFill/>
            </a:ln>
          </p:spPr>
        </p:pic>
        <p:pic>
          <p:nvPicPr>
            <p:cNvPr id="307" name="Google Shape;307;p27"/>
            <p:cNvPicPr preferRelativeResize="0"/>
            <p:nvPr/>
          </p:nvPicPr>
          <p:blipFill rotWithShape="1">
            <a:blip r:embed="rId4">
              <a:alphaModFix/>
            </a:blip>
            <a:srcRect b="0" l="0" r="0" t="0"/>
            <a:stretch/>
          </p:blipFill>
          <p:spPr>
            <a:xfrm>
              <a:off x="3309057" y="4747787"/>
              <a:ext cx="1355493" cy="813296"/>
            </a:xfrm>
            <a:prstGeom prst="rect">
              <a:avLst/>
            </a:prstGeom>
            <a:noFill/>
            <a:ln>
              <a:noFill/>
            </a:ln>
          </p:spPr>
        </p:pic>
        <p:pic>
          <p:nvPicPr>
            <p:cNvPr id="308" name="Google Shape;308;p27"/>
            <p:cNvPicPr preferRelativeResize="0"/>
            <p:nvPr/>
          </p:nvPicPr>
          <p:blipFill rotWithShape="1">
            <a:blip r:embed="rId4">
              <a:alphaModFix/>
            </a:blip>
            <a:srcRect b="0" l="0" r="0" t="0"/>
            <a:stretch/>
          </p:blipFill>
          <p:spPr>
            <a:xfrm>
              <a:off x="3749974" y="5115638"/>
              <a:ext cx="1355493" cy="813296"/>
            </a:xfrm>
            <a:prstGeom prst="rect">
              <a:avLst/>
            </a:prstGeom>
            <a:noFill/>
            <a:ln>
              <a:noFill/>
            </a:ln>
          </p:spPr>
        </p:pic>
        <p:pic>
          <p:nvPicPr>
            <p:cNvPr id="309" name="Google Shape;309;p27"/>
            <p:cNvPicPr preferRelativeResize="0"/>
            <p:nvPr/>
          </p:nvPicPr>
          <p:blipFill rotWithShape="1">
            <a:blip r:embed="rId4">
              <a:alphaModFix/>
            </a:blip>
            <a:srcRect b="0" l="0" r="0" t="0"/>
            <a:stretch/>
          </p:blipFill>
          <p:spPr>
            <a:xfrm>
              <a:off x="4760798" y="4922734"/>
              <a:ext cx="1355493" cy="813296"/>
            </a:xfrm>
            <a:prstGeom prst="rect">
              <a:avLst/>
            </a:prstGeom>
            <a:noFill/>
            <a:ln>
              <a:noFill/>
            </a:ln>
          </p:spPr>
        </p:pic>
        <p:pic>
          <p:nvPicPr>
            <p:cNvPr id="310" name="Google Shape;310;p27"/>
            <p:cNvPicPr preferRelativeResize="0"/>
            <p:nvPr/>
          </p:nvPicPr>
          <p:blipFill rotWithShape="1">
            <a:blip r:embed="rId4">
              <a:alphaModFix/>
            </a:blip>
            <a:srcRect b="0" l="0" r="0" t="0"/>
            <a:stretch/>
          </p:blipFill>
          <p:spPr>
            <a:xfrm>
              <a:off x="5386621" y="4686148"/>
              <a:ext cx="1355493" cy="813296"/>
            </a:xfrm>
            <a:prstGeom prst="rect">
              <a:avLst/>
            </a:prstGeom>
            <a:noFill/>
            <a:ln>
              <a:noFill/>
            </a:ln>
          </p:spPr>
        </p:pic>
        <p:pic>
          <p:nvPicPr>
            <p:cNvPr id="311" name="Google Shape;311;p27"/>
            <p:cNvPicPr preferRelativeResize="0"/>
            <p:nvPr/>
          </p:nvPicPr>
          <p:blipFill rotWithShape="1">
            <a:blip r:embed="rId4">
              <a:alphaModFix/>
            </a:blip>
            <a:srcRect b="0" l="0" r="0" t="0"/>
            <a:stretch/>
          </p:blipFill>
          <p:spPr>
            <a:xfrm>
              <a:off x="3433378" y="4588218"/>
              <a:ext cx="1355493" cy="813296"/>
            </a:xfrm>
            <a:prstGeom prst="rect">
              <a:avLst/>
            </a:prstGeom>
            <a:noFill/>
            <a:ln>
              <a:noFill/>
            </a:ln>
          </p:spPr>
        </p:pic>
        <p:pic>
          <p:nvPicPr>
            <p:cNvPr id="312" name="Google Shape;312;p27"/>
            <p:cNvPicPr preferRelativeResize="0"/>
            <p:nvPr/>
          </p:nvPicPr>
          <p:blipFill rotWithShape="1">
            <a:blip r:embed="rId4">
              <a:alphaModFix/>
            </a:blip>
            <a:srcRect b="0" l="0" r="0" t="0"/>
            <a:stretch/>
          </p:blipFill>
          <p:spPr>
            <a:xfrm>
              <a:off x="4735328" y="5248085"/>
              <a:ext cx="1355493" cy="813296"/>
            </a:xfrm>
            <a:prstGeom prst="rect">
              <a:avLst/>
            </a:prstGeom>
            <a:noFill/>
            <a:ln>
              <a:noFill/>
            </a:ln>
          </p:spPr>
        </p:pic>
        <p:pic>
          <p:nvPicPr>
            <p:cNvPr id="313" name="Google Shape;313;p27"/>
            <p:cNvPicPr preferRelativeResize="0"/>
            <p:nvPr/>
          </p:nvPicPr>
          <p:blipFill rotWithShape="1">
            <a:blip r:embed="rId4">
              <a:alphaModFix/>
            </a:blip>
            <a:srcRect b="0" l="0" r="0" t="0"/>
            <a:stretch/>
          </p:blipFill>
          <p:spPr>
            <a:xfrm>
              <a:off x="3180225" y="5561083"/>
              <a:ext cx="1355493" cy="813296"/>
            </a:xfrm>
            <a:prstGeom prst="rect">
              <a:avLst/>
            </a:prstGeom>
            <a:noFill/>
            <a:ln>
              <a:noFill/>
            </a:ln>
          </p:spPr>
        </p:pic>
        <p:pic>
          <p:nvPicPr>
            <p:cNvPr id="314" name="Google Shape;314;p27"/>
            <p:cNvPicPr preferRelativeResize="0"/>
            <p:nvPr/>
          </p:nvPicPr>
          <p:blipFill rotWithShape="1">
            <a:blip r:embed="rId4">
              <a:alphaModFix/>
            </a:blip>
            <a:srcRect b="0" l="0" r="0" t="0"/>
            <a:stretch/>
          </p:blipFill>
          <p:spPr>
            <a:xfrm>
              <a:off x="5402465" y="5631591"/>
              <a:ext cx="1355493" cy="813296"/>
            </a:xfrm>
            <a:prstGeom prst="rect">
              <a:avLst/>
            </a:prstGeom>
            <a:noFill/>
            <a:ln>
              <a:noFill/>
            </a:ln>
          </p:spPr>
        </p:pic>
        <p:pic>
          <p:nvPicPr>
            <p:cNvPr id="315" name="Google Shape;315;p27"/>
            <p:cNvPicPr preferRelativeResize="0"/>
            <p:nvPr/>
          </p:nvPicPr>
          <p:blipFill rotWithShape="1">
            <a:blip r:embed="rId4">
              <a:alphaModFix/>
            </a:blip>
            <a:srcRect b="0" l="0" r="0" t="0"/>
            <a:stretch/>
          </p:blipFill>
          <p:spPr>
            <a:xfrm>
              <a:off x="3847362" y="5869155"/>
              <a:ext cx="1355493" cy="813296"/>
            </a:xfrm>
            <a:prstGeom prst="rect">
              <a:avLst/>
            </a:prstGeom>
            <a:noFill/>
            <a:ln>
              <a:noFill/>
            </a:ln>
          </p:spPr>
        </p:pic>
        <p:pic>
          <p:nvPicPr>
            <p:cNvPr id="316" name="Google Shape;316;p27"/>
            <p:cNvPicPr preferRelativeResize="0"/>
            <p:nvPr/>
          </p:nvPicPr>
          <p:blipFill rotWithShape="1">
            <a:blip r:embed="rId6">
              <a:alphaModFix/>
            </a:blip>
            <a:srcRect b="0" l="0" r="0" t="0"/>
            <a:stretch/>
          </p:blipFill>
          <p:spPr>
            <a:xfrm>
              <a:off x="543385" y="4055366"/>
              <a:ext cx="1371970" cy="874175"/>
            </a:xfrm>
            <a:prstGeom prst="rect">
              <a:avLst/>
            </a:prstGeom>
            <a:noFill/>
            <a:ln>
              <a:noFill/>
            </a:ln>
          </p:spPr>
        </p:pic>
        <p:pic>
          <p:nvPicPr>
            <p:cNvPr id="317" name="Google Shape;317;p27"/>
            <p:cNvPicPr preferRelativeResize="0"/>
            <p:nvPr/>
          </p:nvPicPr>
          <p:blipFill rotWithShape="1">
            <a:blip r:embed="rId6">
              <a:alphaModFix/>
            </a:blip>
            <a:srcRect b="0" l="0" r="0" t="0"/>
            <a:stretch/>
          </p:blipFill>
          <p:spPr>
            <a:xfrm>
              <a:off x="868224" y="4462014"/>
              <a:ext cx="1371970" cy="874175"/>
            </a:xfrm>
            <a:prstGeom prst="rect">
              <a:avLst/>
            </a:prstGeom>
            <a:noFill/>
            <a:ln>
              <a:noFill/>
            </a:ln>
          </p:spPr>
        </p:pic>
        <p:pic>
          <p:nvPicPr>
            <p:cNvPr id="318" name="Google Shape;318;p27"/>
            <p:cNvPicPr preferRelativeResize="0"/>
            <p:nvPr/>
          </p:nvPicPr>
          <p:blipFill rotWithShape="1">
            <a:blip r:embed="rId7">
              <a:alphaModFix/>
            </a:blip>
            <a:srcRect b="0" l="0" r="0" t="0"/>
            <a:stretch/>
          </p:blipFill>
          <p:spPr>
            <a:xfrm>
              <a:off x="377175" y="5451161"/>
              <a:ext cx="2165114" cy="1097906"/>
            </a:xfrm>
            <a:prstGeom prst="rect">
              <a:avLst/>
            </a:prstGeom>
            <a:noFill/>
            <a:ln>
              <a:noFill/>
            </a:ln>
          </p:spPr>
        </p:pic>
        <p:pic>
          <p:nvPicPr>
            <p:cNvPr id="319" name="Google Shape;319;p27"/>
            <p:cNvPicPr preferRelativeResize="0"/>
            <p:nvPr/>
          </p:nvPicPr>
          <p:blipFill rotWithShape="1">
            <a:blip r:embed="rId7">
              <a:alphaModFix/>
            </a:blip>
            <a:srcRect b="0" l="0" r="0" t="0"/>
            <a:stretch/>
          </p:blipFill>
          <p:spPr>
            <a:xfrm>
              <a:off x="628650" y="5654733"/>
              <a:ext cx="2165114" cy="1097906"/>
            </a:xfrm>
            <a:prstGeom prst="rect">
              <a:avLst/>
            </a:prstGeom>
            <a:noFill/>
            <a:ln>
              <a:noFill/>
            </a:ln>
          </p:spPr>
        </p:pic>
        <p:pic>
          <p:nvPicPr>
            <p:cNvPr id="320" name="Google Shape;320;p27"/>
            <p:cNvPicPr preferRelativeResize="0"/>
            <p:nvPr/>
          </p:nvPicPr>
          <p:blipFill rotWithShape="1">
            <a:blip r:embed="rId8">
              <a:alphaModFix/>
            </a:blip>
            <a:srcRect b="0" l="0" r="0" t="0"/>
            <a:stretch/>
          </p:blipFill>
          <p:spPr>
            <a:xfrm>
              <a:off x="7216125" y="4352688"/>
              <a:ext cx="1773911" cy="1358556"/>
            </a:xfrm>
            <a:prstGeom prst="rect">
              <a:avLst/>
            </a:prstGeom>
            <a:noFill/>
            <a:ln>
              <a:noFill/>
            </a:ln>
          </p:spPr>
        </p:pic>
        <p:pic>
          <p:nvPicPr>
            <p:cNvPr id="321" name="Google Shape;321;p27"/>
            <p:cNvPicPr preferRelativeResize="0"/>
            <p:nvPr/>
          </p:nvPicPr>
          <p:blipFill rotWithShape="1">
            <a:blip r:embed="rId8">
              <a:alphaModFix/>
            </a:blip>
            <a:srcRect b="0" l="0" r="0" t="0"/>
            <a:stretch/>
          </p:blipFill>
          <p:spPr>
            <a:xfrm>
              <a:off x="6957568" y="4994866"/>
              <a:ext cx="1773911" cy="1358556"/>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Multiple Programs:</a:t>
            </a:r>
            <a:br>
              <a:rPr lang="en-US"/>
            </a:br>
            <a:r>
              <a:rPr lang="en-US"/>
              <a:t>Swapping (2)</a:t>
            </a:r>
            <a:endParaRPr/>
          </a:p>
        </p:txBody>
      </p:sp>
      <p:sp>
        <p:nvSpPr>
          <p:cNvPr id="328" name="Google Shape;328;p2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dk1"/>
              </a:buClr>
              <a:buSzPts val="2800"/>
              <a:buChar char="•"/>
            </a:pPr>
            <a:r>
              <a:rPr lang="en-US"/>
              <a:t>How many programs are currently executed?</a:t>
            </a:r>
            <a:endParaRPr/>
          </a:p>
          <a:p>
            <a:pPr indent="-228600" lvl="0" marL="228600" rtl="0" algn="l">
              <a:lnSpc>
                <a:spcPct val="90000"/>
              </a:lnSpc>
              <a:spcBef>
                <a:spcPts val="1000"/>
              </a:spcBef>
              <a:spcAft>
                <a:spcPts val="0"/>
              </a:spcAft>
              <a:buClr>
                <a:schemeClr val="dk1"/>
              </a:buClr>
              <a:buSzPts val="2800"/>
              <a:buChar char="•"/>
            </a:pPr>
            <a:r>
              <a:rPr lang="en-US"/>
              <a:t>Do they all fit in memory?</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Swapping</a:t>
            </a:r>
            <a:endParaRPr/>
          </a:p>
          <a:p>
            <a:pPr indent="-457200" lvl="1" marL="914400" rtl="0" algn="l">
              <a:lnSpc>
                <a:spcPct val="90000"/>
              </a:lnSpc>
              <a:spcBef>
                <a:spcPts val="500"/>
              </a:spcBef>
              <a:spcAft>
                <a:spcPts val="0"/>
              </a:spcAft>
              <a:buClr>
                <a:schemeClr val="dk1"/>
              </a:buClr>
              <a:buSzPts val="2400"/>
              <a:buFont typeface="Calibri"/>
              <a:buAutoNum type="alphaLcParenR"/>
            </a:pPr>
            <a:r>
              <a:rPr lang="en-US"/>
              <a:t>Save memory of idle processes to disk and reclaim memory</a:t>
            </a:r>
            <a:endParaRPr/>
          </a:p>
          <a:p>
            <a:pPr indent="-457200" lvl="1" marL="914400" rtl="0" algn="l">
              <a:lnSpc>
                <a:spcPct val="90000"/>
              </a:lnSpc>
              <a:spcBef>
                <a:spcPts val="500"/>
              </a:spcBef>
              <a:spcAft>
                <a:spcPts val="0"/>
              </a:spcAft>
              <a:buClr>
                <a:schemeClr val="dk1"/>
              </a:buClr>
              <a:buSzPts val="2400"/>
              <a:buFont typeface="Calibri"/>
              <a:buAutoNum type="alphaLcParenR"/>
            </a:pPr>
            <a:r>
              <a:rPr lang="en-US"/>
              <a:t>When a swapped-process needs to run, bring</a:t>
            </a:r>
            <a:r>
              <a:rPr lang="en-US"/>
              <a:t> in its data from to disk to memory</a:t>
            </a:r>
            <a:endParaRPr/>
          </a:p>
          <a:p>
            <a:pPr indent="-457200" lvl="1" marL="914400" rtl="0" algn="l">
              <a:lnSpc>
                <a:spcPct val="90000"/>
              </a:lnSpc>
              <a:spcBef>
                <a:spcPts val="500"/>
              </a:spcBef>
              <a:spcAft>
                <a:spcPts val="0"/>
              </a:spcAft>
              <a:buClr>
                <a:schemeClr val="dk1"/>
              </a:buClr>
              <a:buSzPts val="2400"/>
              <a:buFont typeface="Calibri"/>
              <a:buAutoNum type="alphaLcParenR"/>
            </a:pPr>
            <a:r>
              <a:rPr lang="en-US"/>
              <a:t>Back to a)</a:t>
            </a:r>
            <a:endParaRPr/>
          </a:p>
          <a:p>
            <a:pPr indent="0" lvl="0" marL="0" rtl="0" algn="l">
              <a:lnSpc>
                <a:spcPct val="90000"/>
              </a:lnSpc>
              <a:spcBef>
                <a:spcPts val="500"/>
              </a:spcBef>
              <a:spcAft>
                <a:spcPts val="0"/>
              </a:spcAft>
              <a:buNone/>
            </a:pPr>
            <a:r>
              <a:t/>
            </a:r>
            <a:endParaRPr/>
          </a:p>
          <a:p>
            <a:pPr indent="-266700" lvl="0" marL="228600" rtl="0" algn="l">
              <a:lnSpc>
                <a:spcPct val="90000"/>
              </a:lnSpc>
              <a:spcBef>
                <a:spcPts val="500"/>
              </a:spcBef>
              <a:spcAft>
                <a:spcPts val="0"/>
              </a:spcAft>
              <a:buClr>
                <a:schemeClr val="dk1"/>
              </a:buClr>
              <a:buSzPts val="2400"/>
              <a:buChar char="•"/>
            </a:pPr>
            <a:r>
              <a:rPr lang="en-US"/>
              <a:t>Idle processes are mostly stored on disk, so they do not take up any memory when they are not running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Multiple Programs:</a:t>
            </a:r>
            <a:br>
              <a:rPr lang="en-US"/>
            </a:br>
            <a:r>
              <a:rPr lang="en-US"/>
              <a:t>Swapping (3)</a:t>
            </a:r>
            <a:endParaRPr/>
          </a:p>
        </p:txBody>
      </p:sp>
      <p:sp>
        <p:nvSpPr>
          <p:cNvPr id="334" name="Google Shape;334;p2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p:txBody>
      </p:sp>
      <p:pic>
        <p:nvPicPr>
          <p:cNvPr id="335" name="Google Shape;335;p29"/>
          <p:cNvPicPr preferRelativeResize="0"/>
          <p:nvPr/>
        </p:nvPicPr>
        <p:blipFill rotWithShape="1">
          <a:blip r:embed="rId3">
            <a:alphaModFix/>
          </a:blip>
          <a:srcRect b="0" l="0" r="0" t="0"/>
          <a:stretch/>
        </p:blipFill>
        <p:spPr>
          <a:xfrm>
            <a:off x="1349608" y="2060956"/>
            <a:ext cx="6444784" cy="2859857"/>
          </a:xfrm>
          <a:prstGeom prst="rect">
            <a:avLst/>
          </a:prstGeom>
          <a:noFill/>
          <a:ln>
            <a:noFill/>
          </a:ln>
        </p:spPr>
      </p:pic>
      <p:sp>
        <p:nvSpPr>
          <p:cNvPr id="336" name="Google Shape;336;p29"/>
          <p:cNvSpPr/>
          <p:nvPr/>
        </p:nvSpPr>
        <p:spPr>
          <a:xfrm>
            <a:off x="628650" y="5624130"/>
            <a:ext cx="788670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Memory allocation changes as processes come  into memory and leave it. The shaded regions are unused memory (MOS Figure  3-4)</a:t>
            </a:r>
            <a:endParaRPr sz="1600">
              <a:solidFill>
                <a:schemeClr val="dk1"/>
              </a:solidFill>
              <a:latin typeface="Calibri"/>
              <a:ea typeface="Calibri"/>
              <a:cs typeface="Calibri"/>
              <a:sym typeface="Calibri"/>
            </a:endParaRPr>
          </a:p>
        </p:txBody>
      </p:sp>
      <p:sp>
        <p:nvSpPr>
          <p:cNvPr id="337" name="Google Shape;337;p29"/>
          <p:cNvSpPr txBox="1"/>
          <p:nvPr/>
        </p:nvSpPr>
        <p:spPr>
          <a:xfrm>
            <a:off x="555990" y="3228048"/>
            <a:ext cx="6399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RAM</a:t>
            </a:r>
            <a:endParaRPr/>
          </a:p>
        </p:txBody>
      </p:sp>
      <p:sp>
        <p:nvSpPr>
          <p:cNvPr id="338" name="Google Shape;338;p29"/>
          <p:cNvSpPr txBox="1"/>
          <p:nvPr/>
        </p:nvSpPr>
        <p:spPr>
          <a:xfrm>
            <a:off x="420517" y="5078317"/>
            <a:ext cx="8955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Storage</a:t>
            </a:r>
            <a:endParaRPr/>
          </a:p>
        </p:txBody>
      </p:sp>
      <p:grpSp>
        <p:nvGrpSpPr>
          <p:cNvPr id="339" name="Google Shape;339;p29"/>
          <p:cNvGrpSpPr/>
          <p:nvPr/>
        </p:nvGrpSpPr>
        <p:grpSpPr>
          <a:xfrm>
            <a:off x="4181888" y="4922097"/>
            <a:ext cx="855134" cy="646331"/>
            <a:chOff x="4165598" y="5242559"/>
            <a:chExt cx="855134" cy="646331"/>
          </a:xfrm>
        </p:grpSpPr>
        <p:sp>
          <p:nvSpPr>
            <p:cNvPr id="340" name="Google Shape;340;p29"/>
            <p:cNvSpPr/>
            <p:nvPr/>
          </p:nvSpPr>
          <p:spPr>
            <a:xfrm>
              <a:off x="4165598" y="5242559"/>
              <a:ext cx="855134" cy="646331"/>
            </a:xfrm>
            <a:prstGeom prst="can">
              <a:avLst>
                <a:gd fmla="val 25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41" name="Google Shape;341;p29"/>
            <p:cNvSpPr/>
            <p:nvPr/>
          </p:nvSpPr>
          <p:spPr>
            <a:xfrm>
              <a:off x="4212165" y="5422401"/>
              <a:ext cx="381000" cy="40137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a:t>
              </a:r>
              <a:endParaRPr/>
            </a:p>
          </p:txBody>
        </p:sp>
      </p:grpSp>
      <p:grpSp>
        <p:nvGrpSpPr>
          <p:cNvPr id="342" name="Google Shape;342;p29"/>
          <p:cNvGrpSpPr/>
          <p:nvPr/>
        </p:nvGrpSpPr>
        <p:grpSpPr>
          <a:xfrm>
            <a:off x="5076041" y="4922097"/>
            <a:ext cx="855134" cy="646331"/>
            <a:chOff x="5067299" y="5252246"/>
            <a:chExt cx="855134" cy="646331"/>
          </a:xfrm>
        </p:grpSpPr>
        <p:sp>
          <p:nvSpPr>
            <p:cNvPr id="343" name="Google Shape;343;p29"/>
            <p:cNvSpPr/>
            <p:nvPr/>
          </p:nvSpPr>
          <p:spPr>
            <a:xfrm>
              <a:off x="5067299" y="5252246"/>
              <a:ext cx="855134" cy="646331"/>
            </a:xfrm>
            <a:prstGeom prst="can">
              <a:avLst>
                <a:gd fmla="val 25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 name="Google Shape;344;p29"/>
            <p:cNvSpPr/>
            <p:nvPr/>
          </p:nvSpPr>
          <p:spPr>
            <a:xfrm>
              <a:off x="5113866" y="5432088"/>
              <a:ext cx="381000" cy="40137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a:t>
              </a:r>
              <a:endParaRPr/>
            </a:p>
          </p:txBody>
        </p:sp>
      </p:grpSp>
      <p:grpSp>
        <p:nvGrpSpPr>
          <p:cNvPr id="345" name="Google Shape;345;p29"/>
          <p:cNvGrpSpPr/>
          <p:nvPr/>
        </p:nvGrpSpPr>
        <p:grpSpPr>
          <a:xfrm>
            <a:off x="5970194" y="4922097"/>
            <a:ext cx="855134" cy="646331"/>
            <a:chOff x="5965823" y="5247403"/>
            <a:chExt cx="855134" cy="646331"/>
          </a:xfrm>
        </p:grpSpPr>
        <p:sp>
          <p:nvSpPr>
            <p:cNvPr id="346" name="Google Shape;346;p29"/>
            <p:cNvSpPr/>
            <p:nvPr/>
          </p:nvSpPr>
          <p:spPr>
            <a:xfrm>
              <a:off x="5965823" y="5247403"/>
              <a:ext cx="855134" cy="646331"/>
            </a:xfrm>
            <a:prstGeom prst="can">
              <a:avLst>
                <a:gd fmla="val 25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29"/>
            <p:cNvSpPr/>
            <p:nvPr/>
          </p:nvSpPr>
          <p:spPr>
            <a:xfrm>
              <a:off x="6012390" y="5427245"/>
              <a:ext cx="381000" cy="40137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a:t>
              </a:r>
              <a:endParaRPr/>
            </a:p>
          </p:txBody>
        </p:sp>
        <p:sp>
          <p:nvSpPr>
            <p:cNvPr id="348" name="Google Shape;348;p29"/>
            <p:cNvSpPr/>
            <p:nvPr/>
          </p:nvSpPr>
          <p:spPr>
            <a:xfrm>
              <a:off x="6466050" y="5476633"/>
              <a:ext cx="311681" cy="32834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349" name="Google Shape;349;p29"/>
          <p:cNvGrpSpPr/>
          <p:nvPr/>
        </p:nvGrpSpPr>
        <p:grpSpPr>
          <a:xfrm>
            <a:off x="6864347" y="4922097"/>
            <a:ext cx="855134" cy="646331"/>
            <a:chOff x="5965823" y="5247403"/>
            <a:chExt cx="855134" cy="646331"/>
          </a:xfrm>
        </p:grpSpPr>
        <p:sp>
          <p:nvSpPr>
            <p:cNvPr id="350" name="Google Shape;350;p29"/>
            <p:cNvSpPr/>
            <p:nvPr/>
          </p:nvSpPr>
          <p:spPr>
            <a:xfrm>
              <a:off x="5965823" y="5247403"/>
              <a:ext cx="855134" cy="646331"/>
            </a:xfrm>
            <a:prstGeom prst="can">
              <a:avLst>
                <a:gd fmla="val 25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29"/>
            <p:cNvSpPr/>
            <p:nvPr/>
          </p:nvSpPr>
          <p:spPr>
            <a:xfrm>
              <a:off x="6466050" y="5476633"/>
              <a:ext cx="311681" cy="32834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a:t>
              </a:r>
              <a:endParaRPr/>
            </a:p>
          </p:txBody>
        </p:sp>
      </p:grpSp>
      <p:sp>
        <p:nvSpPr>
          <p:cNvPr id="352" name="Google Shape;352;p29"/>
          <p:cNvSpPr/>
          <p:nvPr/>
        </p:nvSpPr>
        <p:spPr>
          <a:xfrm>
            <a:off x="3287735" y="4922097"/>
            <a:ext cx="855134" cy="646331"/>
          </a:xfrm>
          <a:prstGeom prst="can">
            <a:avLst>
              <a:gd fmla="val 25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53" name="Google Shape;353;p29"/>
          <p:cNvSpPr/>
          <p:nvPr/>
        </p:nvSpPr>
        <p:spPr>
          <a:xfrm>
            <a:off x="2393582" y="4922097"/>
            <a:ext cx="855134" cy="646331"/>
          </a:xfrm>
          <a:prstGeom prst="can">
            <a:avLst>
              <a:gd fmla="val 25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54" name="Google Shape;354;p29"/>
          <p:cNvSpPr/>
          <p:nvPr/>
        </p:nvSpPr>
        <p:spPr>
          <a:xfrm>
            <a:off x="1499429" y="4922097"/>
            <a:ext cx="855134" cy="646331"/>
          </a:xfrm>
          <a:prstGeom prst="can">
            <a:avLst>
              <a:gd fmla="val 25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55" name="Google Shape;355;p29"/>
          <p:cNvSpPr/>
          <p:nvPr/>
        </p:nvSpPr>
        <p:spPr>
          <a:xfrm>
            <a:off x="2370665" y="2336786"/>
            <a:ext cx="883982" cy="329353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 name="Google Shape;356;p29"/>
          <p:cNvSpPr/>
          <p:nvPr/>
        </p:nvSpPr>
        <p:spPr>
          <a:xfrm>
            <a:off x="3247143" y="2336785"/>
            <a:ext cx="909731" cy="329353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29"/>
          <p:cNvSpPr/>
          <p:nvPr/>
        </p:nvSpPr>
        <p:spPr>
          <a:xfrm>
            <a:off x="4132700" y="2336785"/>
            <a:ext cx="911185" cy="329353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p29"/>
          <p:cNvSpPr/>
          <p:nvPr/>
        </p:nvSpPr>
        <p:spPr>
          <a:xfrm>
            <a:off x="5042431" y="2336785"/>
            <a:ext cx="911185" cy="329353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29"/>
          <p:cNvSpPr/>
          <p:nvPr/>
        </p:nvSpPr>
        <p:spPr>
          <a:xfrm>
            <a:off x="5935626" y="2336785"/>
            <a:ext cx="911185" cy="329353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29"/>
          <p:cNvSpPr/>
          <p:nvPr/>
        </p:nvSpPr>
        <p:spPr>
          <a:xfrm>
            <a:off x="6819190" y="2336785"/>
            <a:ext cx="968708" cy="329353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55"/>
                                        </p:tgtEl>
                                      </p:cBhvr>
                                    </p:animEffect>
                                    <p:set>
                                      <p:cBhvr>
                                        <p:cTn dur="1" fill="hold">
                                          <p:stCondLst>
                                            <p:cond delay="500"/>
                                          </p:stCondLst>
                                        </p:cTn>
                                        <p:tgtEl>
                                          <p:spTgt spid="3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56"/>
                                        </p:tgtEl>
                                      </p:cBhvr>
                                    </p:animEffect>
                                    <p:set>
                                      <p:cBhvr>
                                        <p:cTn dur="1" fill="hold">
                                          <p:stCondLst>
                                            <p:cond delay="500"/>
                                          </p:stCondLst>
                                        </p:cTn>
                                        <p:tgtEl>
                                          <p:spTgt spid="3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57"/>
                                        </p:tgtEl>
                                      </p:cBhvr>
                                    </p:animEffect>
                                    <p:set>
                                      <p:cBhvr>
                                        <p:cTn dur="1" fill="hold">
                                          <p:stCondLst>
                                            <p:cond delay="500"/>
                                          </p:stCondLst>
                                        </p:cTn>
                                        <p:tgtEl>
                                          <p:spTgt spid="3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58"/>
                                        </p:tgtEl>
                                      </p:cBhvr>
                                    </p:animEffect>
                                    <p:set>
                                      <p:cBhvr>
                                        <p:cTn dur="1" fill="hold">
                                          <p:stCondLst>
                                            <p:cond delay="500"/>
                                          </p:stCondLst>
                                        </p:cTn>
                                        <p:tgtEl>
                                          <p:spTgt spid="3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59"/>
                                        </p:tgtEl>
                                      </p:cBhvr>
                                    </p:animEffect>
                                    <p:set>
                                      <p:cBhvr>
                                        <p:cTn dur="1" fill="hold">
                                          <p:stCondLst>
                                            <p:cond delay="500"/>
                                          </p:stCondLst>
                                        </p:cTn>
                                        <p:tgtEl>
                                          <p:spTgt spid="35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Multiple Programs:</a:t>
            </a:r>
            <a:br>
              <a:rPr lang="en-US"/>
            </a:br>
            <a:r>
              <a:rPr lang="en-US"/>
              <a:t>Swapping (3)</a:t>
            </a:r>
            <a:endParaRPr/>
          </a:p>
        </p:txBody>
      </p:sp>
      <p:sp>
        <p:nvSpPr>
          <p:cNvPr id="366" name="Google Shape;366;p3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p:txBody>
      </p:sp>
      <p:pic>
        <p:nvPicPr>
          <p:cNvPr id="367" name="Google Shape;367;p30"/>
          <p:cNvPicPr preferRelativeResize="0"/>
          <p:nvPr/>
        </p:nvPicPr>
        <p:blipFill rotWithShape="1">
          <a:blip r:embed="rId3">
            <a:alphaModFix/>
          </a:blip>
          <a:srcRect b="0" l="0" r="0" t="0"/>
          <a:stretch/>
        </p:blipFill>
        <p:spPr>
          <a:xfrm>
            <a:off x="1349608" y="2060971"/>
            <a:ext cx="6444784" cy="2859857"/>
          </a:xfrm>
          <a:prstGeom prst="rect">
            <a:avLst/>
          </a:prstGeom>
          <a:noFill/>
          <a:ln>
            <a:noFill/>
          </a:ln>
        </p:spPr>
      </p:pic>
      <p:sp>
        <p:nvSpPr>
          <p:cNvPr id="368" name="Google Shape;368;p30"/>
          <p:cNvSpPr txBox="1"/>
          <p:nvPr/>
        </p:nvSpPr>
        <p:spPr>
          <a:xfrm>
            <a:off x="555990" y="3228063"/>
            <a:ext cx="6399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RAM</a:t>
            </a:r>
            <a:endParaRPr/>
          </a:p>
        </p:txBody>
      </p:sp>
      <p:sp>
        <p:nvSpPr>
          <p:cNvPr id="369" name="Google Shape;369;p30"/>
          <p:cNvSpPr txBox="1"/>
          <p:nvPr/>
        </p:nvSpPr>
        <p:spPr>
          <a:xfrm>
            <a:off x="420517" y="5078332"/>
            <a:ext cx="8955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Storage</a:t>
            </a:r>
            <a:endParaRPr/>
          </a:p>
        </p:txBody>
      </p:sp>
      <p:grpSp>
        <p:nvGrpSpPr>
          <p:cNvPr id="370" name="Google Shape;370;p30"/>
          <p:cNvGrpSpPr/>
          <p:nvPr/>
        </p:nvGrpSpPr>
        <p:grpSpPr>
          <a:xfrm>
            <a:off x="4181888" y="4922112"/>
            <a:ext cx="855134" cy="646331"/>
            <a:chOff x="4165598" y="5242559"/>
            <a:chExt cx="855134" cy="646331"/>
          </a:xfrm>
        </p:grpSpPr>
        <p:sp>
          <p:nvSpPr>
            <p:cNvPr id="371" name="Google Shape;371;p30"/>
            <p:cNvSpPr/>
            <p:nvPr/>
          </p:nvSpPr>
          <p:spPr>
            <a:xfrm>
              <a:off x="4165598" y="5242559"/>
              <a:ext cx="855134" cy="646331"/>
            </a:xfrm>
            <a:prstGeom prst="can">
              <a:avLst>
                <a:gd fmla="val 25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72" name="Google Shape;372;p30"/>
            <p:cNvSpPr/>
            <p:nvPr/>
          </p:nvSpPr>
          <p:spPr>
            <a:xfrm>
              <a:off x="4212165" y="5422401"/>
              <a:ext cx="381000" cy="40137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a:t>
              </a:r>
              <a:endParaRPr/>
            </a:p>
          </p:txBody>
        </p:sp>
      </p:grpSp>
      <p:grpSp>
        <p:nvGrpSpPr>
          <p:cNvPr id="373" name="Google Shape;373;p30"/>
          <p:cNvGrpSpPr/>
          <p:nvPr/>
        </p:nvGrpSpPr>
        <p:grpSpPr>
          <a:xfrm>
            <a:off x="5076041" y="4922112"/>
            <a:ext cx="855134" cy="646331"/>
            <a:chOff x="5067299" y="5252246"/>
            <a:chExt cx="855134" cy="646331"/>
          </a:xfrm>
        </p:grpSpPr>
        <p:sp>
          <p:nvSpPr>
            <p:cNvPr id="374" name="Google Shape;374;p30"/>
            <p:cNvSpPr/>
            <p:nvPr/>
          </p:nvSpPr>
          <p:spPr>
            <a:xfrm>
              <a:off x="5067299" y="5252246"/>
              <a:ext cx="855134" cy="646331"/>
            </a:xfrm>
            <a:prstGeom prst="can">
              <a:avLst>
                <a:gd fmla="val 25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 name="Google Shape;375;p30"/>
            <p:cNvSpPr/>
            <p:nvPr/>
          </p:nvSpPr>
          <p:spPr>
            <a:xfrm>
              <a:off x="5113866" y="5432088"/>
              <a:ext cx="381000" cy="40137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a:t>
              </a:r>
              <a:endParaRPr/>
            </a:p>
          </p:txBody>
        </p:sp>
      </p:grpSp>
      <p:grpSp>
        <p:nvGrpSpPr>
          <p:cNvPr id="376" name="Google Shape;376;p30"/>
          <p:cNvGrpSpPr/>
          <p:nvPr/>
        </p:nvGrpSpPr>
        <p:grpSpPr>
          <a:xfrm>
            <a:off x="5970194" y="4922112"/>
            <a:ext cx="855134" cy="646331"/>
            <a:chOff x="5965823" y="5247403"/>
            <a:chExt cx="855134" cy="646331"/>
          </a:xfrm>
        </p:grpSpPr>
        <p:sp>
          <p:nvSpPr>
            <p:cNvPr id="377" name="Google Shape;377;p30"/>
            <p:cNvSpPr/>
            <p:nvPr/>
          </p:nvSpPr>
          <p:spPr>
            <a:xfrm>
              <a:off x="5965823" y="5247403"/>
              <a:ext cx="855134" cy="646331"/>
            </a:xfrm>
            <a:prstGeom prst="can">
              <a:avLst>
                <a:gd fmla="val 25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Google Shape;378;p30"/>
            <p:cNvSpPr/>
            <p:nvPr/>
          </p:nvSpPr>
          <p:spPr>
            <a:xfrm>
              <a:off x="6012390" y="5427245"/>
              <a:ext cx="381000" cy="40137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a:t>
              </a:r>
              <a:endParaRPr/>
            </a:p>
          </p:txBody>
        </p:sp>
        <p:sp>
          <p:nvSpPr>
            <p:cNvPr id="379" name="Google Shape;379;p30"/>
            <p:cNvSpPr/>
            <p:nvPr/>
          </p:nvSpPr>
          <p:spPr>
            <a:xfrm>
              <a:off x="6466050" y="5476633"/>
              <a:ext cx="311681" cy="32834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380" name="Google Shape;380;p30"/>
          <p:cNvGrpSpPr/>
          <p:nvPr/>
        </p:nvGrpSpPr>
        <p:grpSpPr>
          <a:xfrm>
            <a:off x="6864347" y="4922112"/>
            <a:ext cx="855134" cy="646331"/>
            <a:chOff x="5965823" y="5247403"/>
            <a:chExt cx="855134" cy="646331"/>
          </a:xfrm>
        </p:grpSpPr>
        <p:sp>
          <p:nvSpPr>
            <p:cNvPr id="381" name="Google Shape;381;p30"/>
            <p:cNvSpPr/>
            <p:nvPr/>
          </p:nvSpPr>
          <p:spPr>
            <a:xfrm>
              <a:off x="5965823" y="5247403"/>
              <a:ext cx="855134" cy="646331"/>
            </a:xfrm>
            <a:prstGeom prst="can">
              <a:avLst>
                <a:gd fmla="val 25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 name="Google Shape;382;p30"/>
            <p:cNvSpPr/>
            <p:nvPr/>
          </p:nvSpPr>
          <p:spPr>
            <a:xfrm>
              <a:off x="6466050" y="5476633"/>
              <a:ext cx="311681" cy="32834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a:t>
              </a:r>
              <a:endParaRPr/>
            </a:p>
          </p:txBody>
        </p:sp>
      </p:grpSp>
      <p:sp>
        <p:nvSpPr>
          <p:cNvPr id="383" name="Google Shape;383;p30"/>
          <p:cNvSpPr/>
          <p:nvPr/>
        </p:nvSpPr>
        <p:spPr>
          <a:xfrm>
            <a:off x="3287735" y="4922112"/>
            <a:ext cx="855134" cy="646331"/>
          </a:xfrm>
          <a:prstGeom prst="can">
            <a:avLst>
              <a:gd fmla="val 25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84" name="Google Shape;384;p30"/>
          <p:cNvSpPr/>
          <p:nvPr/>
        </p:nvSpPr>
        <p:spPr>
          <a:xfrm>
            <a:off x="2393582" y="4922112"/>
            <a:ext cx="855134" cy="646331"/>
          </a:xfrm>
          <a:prstGeom prst="can">
            <a:avLst>
              <a:gd fmla="val 25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85" name="Google Shape;385;p30"/>
          <p:cNvSpPr/>
          <p:nvPr/>
        </p:nvSpPr>
        <p:spPr>
          <a:xfrm>
            <a:off x="1499429" y="4922112"/>
            <a:ext cx="855134" cy="646331"/>
          </a:xfrm>
          <a:prstGeom prst="can">
            <a:avLst>
              <a:gd fmla="val 25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86" name="Google Shape;386;p30"/>
          <p:cNvSpPr/>
          <p:nvPr/>
        </p:nvSpPr>
        <p:spPr>
          <a:xfrm>
            <a:off x="628650" y="5624145"/>
            <a:ext cx="788670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Memory allocation changes as processes come  into memory and leave it. The shaded regions are unused memory (MOS Figure  3-4)</a:t>
            </a:r>
            <a:endParaRPr sz="16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1" name="Shape 391"/>
        <p:cNvGrpSpPr/>
        <p:nvPr/>
      </p:nvGrpSpPr>
      <p:grpSpPr>
        <a:xfrm>
          <a:off x="0" y="0"/>
          <a:ext cx="0" cy="0"/>
          <a:chOff x="0" y="0"/>
          <a:chExt cx="0" cy="0"/>
        </a:xfrm>
      </p:grpSpPr>
      <p:sp>
        <p:nvSpPr>
          <p:cNvPr id="392" name="Google Shape;392;p3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Multiple Programs:</a:t>
            </a:r>
            <a:br>
              <a:rPr lang="en-US"/>
            </a:br>
            <a:r>
              <a:rPr lang="en-US"/>
              <a:t>Swapping (4)</a:t>
            </a:r>
            <a:endParaRPr/>
          </a:p>
        </p:txBody>
      </p:sp>
      <p:sp>
        <p:nvSpPr>
          <p:cNvPr id="393" name="Google Shape;393;p3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94" name="Google Shape;394;p31"/>
          <p:cNvPicPr preferRelativeResize="0"/>
          <p:nvPr/>
        </p:nvPicPr>
        <p:blipFill rotWithShape="1">
          <a:blip r:embed="rId3">
            <a:alphaModFix/>
          </a:blip>
          <a:srcRect b="0" l="0" r="0" t="0"/>
          <a:stretch/>
        </p:blipFill>
        <p:spPr>
          <a:xfrm>
            <a:off x="2596433" y="1866102"/>
            <a:ext cx="4883522" cy="3434352"/>
          </a:xfrm>
          <a:prstGeom prst="rect">
            <a:avLst/>
          </a:prstGeom>
          <a:noFill/>
          <a:ln>
            <a:noFill/>
          </a:ln>
        </p:spPr>
      </p:pic>
      <p:sp>
        <p:nvSpPr>
          <p:cNvPr id="395" name="Google Shape;395;p31"/>
          <p:cNvSpPr/>
          <p:nvPr/>
        </p:nvSpPr>
        <p:spPr>
          <a:xfrm>
            <a:off x="628650" y="5530632"/>
            <a:ext cx="788670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(a) Allocating space for a growing data segment. (b) Allocating space for a growing stack and a growing data segment. (MOS Figure 3-5)</a:t>
            </a:r>
            <a:endParaRPr sz="16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Recap: Processes</a:t>
            </a:r>
            <a:endParaRPr/>
          </a:p>
        </p:txBody>
      </p:sp>
      <p:sp>
        <p:nvSpPr>
          <p:cNvPr id="95" name="Google Shape;95;p14"/>
          <p:cNvSpPr txBox="1"/>
          <p:nvPr>
            <p:ph idx="1" type="body"/>
          </p:nvPr>
        </p:nvSpPr>
        <p:spPr>
          <a:xfrm>
            <a:off x="628650" y="1825625"/>
            <a:ext cx="3886200" cy="43512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Each process has its own </a:t>
            </a:r>
            <a:r>
              <a:rPr b="1" lang="en-US"/>
              <a:t>exclusive</a:t>
            </a:r>
            <a:r>
              <a:rPr lang="en-US"/>
              <a:t> address space</a:t>
            </a:r>
            <a:endParaRPr/>
          </a:p>
          <a:p>
            <a:pPr indent="-228600" lvl="1" marL="685800" rtl="0" algn="l">
              <a:lnSpc>
                <a:spcPct val="90000"/>
              </a:lnSpc>
              <a:spcBef>
                <a:spcPts val="500"/>
              </a:spcBef>
              <a:spcAft>
                <a:spcPts val="0"/>
              </a:spcAft>
              <a:buClr>
                <a:schemeClr val="dk1"/>
              </a:buClr>
              <a:buSzPts val="2400"/>
              <a:buChar char="•"/>
            </a:pPr>
            <a:r>
              <a:rPr lang="en-US"/>
              <a:t>The content of a specific memory address is different in two different processes</a:t>
            </a:r>
            <a:endParaRPr/>
          </a:p>
          <a:p>
            <a:pPr indent="-228600" lvl="0" marL="228600" rtl="0" algn="l">
              <a:lnSpc>
                <a:spcPct val="90000"/>
              </a:lnSpc>
              <a:spcBef>
                <a:spcPts val="1000"/>
              </a:spcBef>
              <a:spcAft>
                <a:spcPts val="0"/>
              </a:spcAft>
              <a:buClr>
                <a:schemeClr val="dk1"/>
              </a:buClr>
              <a:buSzPts val="2800"/>
              <a:buChar char="•"/>
            </a:pPr>
            <a:r>
              <a:rPr lang="en-US"/>
              <a:t>The operating system has its own exclusive address space</a:t>
            </a:r>
            <a:endParaRPr/>
          </a:p>
          <a:p>
            <a:pPr indent="0" lvl="0" marL="0" rtl="0" algn="l">
              <a:lnSpc>
                <a:spcPct val="90000"/>
              </a:lnSpc>
              <a:spcBef>
                <a:spcPts val="1000"/>
              </a:spcBef>
              <a:spcAft>
                <a:spcPts val="0"/>
              </a:spcAft>
              <a:buNone/>
            </a:pPr>
            <a:r>
              <a:t/>
            </a:r>
            <a:endParaRPr/>
          </a:p>
        </p:txBody>
      </p:sp>
      <p:pic>
        <p:nvPicPr>
          <p:cNvPr id="96" name="Google Shape;96;p14"/>
          <p:cNvPicPr preferRelativeResize="0"/>
          <p:nvPr/>
        </p:nvPicPr>
        <p:blipFill rotWithShape="1">
          <a:blip r:embed="rId3">
            <a:alphaModFix/>
          </a:blip>
          <a:srcRect b="0" l="0" r="0" t="0"/>
          <a:stretch/>
        </p:blipFill>
        <p:spPr>
          <a:xfrm>
            <a:off x="5106158" y="1774825"/>
            <a:ext cx="3600332" cy="3308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Multiple Programs:</a:t>
            </a:r>
            <a:br>
              <a:rPr lang="en-US"/>
            </a:br>
            <a:r>
              <a:rPr lang="en-US"/>
              <a:t>Memory Fragmentation</a:t>
            </a:r>
            <a:endParaRPr/>
          </a:p>
        </p:txBody>
      </p:sp>
      <p:sp>
        <p:nvSpPr>
          <p:cNvPr id="402" name="Google Shape;402;p32"/>
          <p:cNvSpPr txBox="1"/>
          <p:nvPr>
            <p:ph idx="1" type="body"/>
          </p:nvPr>
        </p:nvSpPr>
        <p:spPr>
          <a:xfrm>
            <a:off x="628650" y="1825625"/>
            <a:ext cx="5247049" cy="4351338"/>
          </a:xfrm>
          <a:prstGeom prst="rect">
            <a:avLst/>
          </a:prstGeom>
          <a:noFill/>
          <a:ln>
            <a:noFill/>
          </a:ln>
        </p:spPr>
        <p:txBody>
          <a:bodyPr anchorCtr="0" anchor="t" bIns="45700" lIns="91425" spcFirstLastPara="1" rIns="91425" wrap="square" tIns="45700">
            <a:normAutofit lnSpcReduction="10000"/>
          </a:bodyPr>
          <a:lstStyle/>
          <a:p>
            <a:pPr indent="-241934" lvl="0" marL="228600" rtl="0" algn="l">
              <a:lnSpc>
                <a:spcPct val="90000"/>
              </a:lnSpc>
              <a:spcBef>
                <a:spcPts val="0"/>
              </a:spcBef>
              <a:spcAft>
                <a:spcPts val="0"/>
              </a:spcAft>
              <a:buClr>
                <a:schemeClr val="dk1"/>
              </a:buClr>
              <a:buSzPts val="2800"/>
              <a:buChar char="•"/>
            </a:pPr>
            <a:r>
              <a:rPr lang="en-US"/>
              <a:t>Process creation and exit, and swapping create memory holes</a:t>
            </a:r>
            <a:endParaRPr/>
          </a:p>
          <a:p>
            <a:pPr indent="-240030" lvl="1" marL="685800" rtl="0" algn="l">
              <a:lnSpc>
                <a:spcPct val="90000"/>
              </a:lnSpc>
              <a:spcBef>
                <a:spcPts val="500"/>
              </a:spcBef>
              <a:spcAft>
                <a:spcPts val="0"/>
              </a:spcAft>
              <a:buClr>
                <a:schemeClr val="dk1"/>
              </a:buClr>
              <a:buSzPts val="2400"/>
              <a:buChar char="•"/>
            </a:pPr>
            <a:r>
              <a:rPr lang="en-US"/>
              <a:t>New processes may not fit in available memory</a:t>
            </a:r>
            <a:endParaRPr/>
          </a:p>
          <a:p>
            <a:pPr indent="0" lvl="0" marL="0" rtl="0" algn="l">
              <a:lnSpc>
                <a:spcPct val="90000"/>
              </a:lnSpc>
              <a:spcBef>
                <a:spcPts val="1000"/>
              </a:spcBef>
              <a:spcAft>
                <a:spcPts val="0"/>
              </a:spcAft>
              <a:buNone/>
            </a:pPr>
            <a:r>
              <a:t/>
            </a:r>
            <a:endParaRPr sz="1800"/>
          </a:p>
          <a:p>
            <a:pPr indent="0" lvl="0" marL="0" rtl="0" algn="l">
              <a:lnSpc>
                <a:spcPct val="90000"/>
              </a:lnSpc>
              <a:spcBef>
                <a:spcPts val="1000"/>
              </a:spcBef>
              <a:spcAft>
                <a:spcPts val="0"/>
              </a:spcAft>
              <a:buNone/>
            </a:pPr>
            <a:r>
              <a:t/>
            </a:r>
            <a:endParaRPr sz="1800"/>
          </a:p>
          <a:p>
            <a:pPr indent="0" lvl="0" marL="0" rtl="0" algn="l">
              <a:lnSpc>
                <a:spcPct val="90000"/>
              </a:lnSpc>
              <a:spcBef>
                <a:spcPts val="1000"/>
              </a:spcBef>
              <a:spcAft>
                <a:spcPts val="0"/>
              </a:spcAft>
              <a:buNone/>
            </a:pPr>
            <a:r>
              <a:t/>
            </a:r>
            <a:endParaRPr sz="1800"/>
          </a:p>
          <a:p>
            <a:pPr indent="0" lvl="0" marL="0" rtl="0" algn="l">
              <a:lnSpc>
                <a:spcPct val="90000"/>
              </a:lnSpc>
              <a:spcBef>
                <a:spcPts val="1000"/>
              </a:spcBef>
              <a:spcAft>
                <a:spcPts val="0"/>
              </a:spcAft>
              <a:buNone/>
            </a:pPr>
            <a:r>
              <a:t/>
            </a:r>
            <a:endParaRPr sz="1800"/>
          </a:p>
          <a:p>
            <a:pPr indent="0" lvl="0" marL="0" rtl="0" algn="l">
              <a:lnSpc>
                <a:spcPct val="90000"/>
              </a:lnSpc>
              <a:spcBef>
                <a:spcPts val="1000"/>
              </a:spcBef>
              <a:spcAft>
                <a:spcPts val="0"/>
              </a:spcAft>
              <a:buNone/>
            </a:pPr>
            <a:r>
              <a:t/>
            </a:r>
            <a:endParaRPr sz="1800"/>
          </a:p>
          <a:p>
            <a:pPr indent="0" lvl="0" marL="0" rtl="0" algn="l">
              <a:lnSpc>
                <a:spcPct val="90000"/>
              </a:lnSpc>
              <a:spcBef>
                <a:spcPts val="1000"/>
              </a:spcBef>
              <a:spcAft>
                <a:spcPts val="0"/>
              </a:spcAft>
              <a:buNone/>
            </a:pPr>
            <a:r>
              <a:t/>
            </a:r>
            <a:endParaRPr sz="1800"/>
          </a:p>
          <a:p>
            <a:pPr indent="0" lvl="0" marL="0" rtl="0" algn="l">
              <a:lnSpc>
                <a:spcPct val="90000"/>
              </a:lnSpc>
              <a:spcBef>
                <a:spcPts val="1000"/>
              </a:spcBef>
              <a:spcAft>
                <a:spcPts val="0"/>
              </a:spcAft>
              <a:buNone/>
            </a:pPr>
            <a:r>
              <a:t/>
            </a:r>
            <a:endParaRPr sz="1800"/>
          </a:p>
          <a:p>
            <a:pPr indent="-64135" lvl="0" marL="228600" rtl="0" algn="l">
              <a:lnSpc>
                <a:spcPct val="90000"/>
              </a:lnSpc>
              <a:spcBef>
                <a:spcPts val="1000"/>
              </a:spcBef>
              <a:spcAft>
                <a:spcPts val="0"/>
              </a:spcAft>
              <a:buClr>
                <a:schemeClr val="dk1"/>
              </a:buClr>
              <a:buSzPts val="2800"/>
              <a:buNone/>
            </a:pPr>
            <a:r>
              <a:t/>
            </a:r>
            <a:endParaRPr/>
          </a:p>
        </p:txBody>
      </p:sp>
      <p:grpSp>
        <p:nvGrpSpPr>
          <p:cNvPr id="403" name="Google Shape;403;p32"/>
          <p:cNvGrpSpPr/>
          <p:nvPr/>
        </p:nvGrpSpPr>
        <p:grpSpPr>
          <a:xfrm>
            <a:off x="6084778" y="2242341"/>
            <a:ext cx="1272005" cy="3057473"/>
            <a:chOff x="6056203" y="1690689"/>
            <a:chExt cx="1272005" cy="3057473"/>
          </a:xfrm>
        </p:grpSpPr>
        <p:sp>
          <p:nvSpPr>
            <p:cNvPr id="404" name="Google Shape;404;p32"/>
            <p:cNvSpPr/>
            <p:nvPr/>
          </p:nvSpPr>
          <p:spPr>
            <a:xfrm>
              <a:off x="6267135" y="2403177"/>
              <a:ext cx="897406" cy="234498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0000"/>
                </a:solidFill>
                <a:latin typeface="Calibri"/>
                <a:ea typeface="Calibri"/>
                <a:cs typeface="Calibri"/>
                <a:sym typeface="Calibri"/>
              </a:endParaRPr>
            </a:p>
          </p:txBody>
        </p:sp>
        <p:sp>
          <p:nvSpPr>
            <p:cNvPr id="405" name="Google Shape;405;p32"/>
            <p:cNvSpPr/>
            <p:nvPr/>
          </p:nvSpPr>
          <p:spPr>
            <a:xfrm>
              <a:off x="6267135" y="2586531"/>
              <a:ext cx="897406" cy="38279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dk1"/>
                  </a:solidFill>
                  <a:latin typeface="Calibri"/>
                  <a:ea typeface="Calibri"/>
                  <a:cs typeface="Calibri"/>
                  <a:sym typeface="Calibri"/>
                </a:rPr>
                <a:t>C</a:t>
              </a:r>
              <a:endParaRPr/>
            </a:p>
          </p:txBody>
        </p:sp>
        <p:sp>
          <p:nvSpPr>
            <p:cNvPr id="406" name="Google Shape;406;p32"/>
            <p:cNvSpPr/>
            <p:nvPr/>
          </p:nvSpPr>
          <p:spPr>
            <a:xfrm>
              <a:off x="6267135" y="3166669"/>
              <a:ext cx="897406" cy="36933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dk1"/>
                  </a:solidFill>
                  <a:latin typeface="Calibri"/>
                  <a:ea typeface="Calibri"/>
                  <a:cs typeface="Calibri"/>
                  <a:sym typeface="Calibri"/>
                </a:rPr>
                <a:t>B</a:t>
              </a:r>
              <a:endParaRPr/>
            </a:p>
          </p:txBody>
        </p:sp>
        <p:sp>
          <p:nvSpPr>
            <p:cNvPr id="407" name="Google Shape;407;p32"/>
            <p:cNvSpPr/>
            <p:nvPr/>
          </p:nvSpPr>
          <p:spPr>
            <a:xfrm>
              <a:off x="6267135" y="3775491"/>
              <a:ext cx="897406" cy="36933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0000"/>
                  </a:solidFill>
                  <a:latin typeface="Calibri"/>
                  <a:ea typeface="Calibri"/>
                  <a:cs typeface="Calibri"/>
                  <a:sym typeface="Calibri"/>
                </a:rPr>
                <a:t>A</a:t>
              </a:r>
              <a:endParaRPr/>
            </a:p>
          </p:txBody>
        </p:sp>
        <p:sp>
          <p:nvSpPr>
            <p:cNvPr id="408" name="Google Shape;408;p32"/>
            <p:cNvSpPr/>
            <p:nvPr/>
          </p:nvSpPr>
          <p:spPr>
            <a:xfrm>
              <a:off x="6267135" y="4378829"/>
              <a:ext cx="897406" cy="36933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0000"/>
                  </a:solidFill>
                  <a:latin typeface="Calibri"/>
                  <a:ea typeface="Calibri"/>
                  <a:cs typeface="Calibri"/>
                  <a:sym typeface="Calibri"/>
                </a:rPr>
                <a:t>Operating System</a:t>
              </a:r>
              <a:endParaRPr/>
            </a:p>
          </p:txBody>
        </p:sp>
        <p:sp>
          <p:nvSpPr>
            <p:cNvPr id="409" name="Google Shape;409;p32"/>
            <p:cNvSpPr/>
            <p:nvPr/>
          </p:nvSpPr>
          <p:spPr>
            <a:xfrm>
              <a:off x="6056203" y="1754271"/>
              <a:ext cx="897406" cy="38279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dk1"/>
                  </a:solidFill>
                  <a:latin typeface="Calibri"/>
                  <a:ea typeface="Calibri"/>
                  <a:cs typeface="Calibri"/>
                  <a:sym typeface="Calibri"/>
                </a:rPr>
                <a:t>D</a:t>
              </a:r>
              <a:endParaRPr/>
            </a:p>
          </p:txBody>
        </p:sp>
        <p:sp>
          <p:nvSpPr>
            <p:cNvPr id="410" name="Google Shape;410;p32"/>
            <p:cNvSpPr txBox="1"/>
            <p:nvPr/>
          </p:nvSpPr>
          <p:spPr>
            <a:xfrm>
              <a:off x="7000874" y="1690689"/>
              <a:ext cx="32733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3"/>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Multiple Programs:</a:t>
            </a:r>
            <a:br>
              <a:rPr lang="en-US"/>
            </a:br>
            <a:r>
              <a:rPr lang="en-US"/>
              <a:t>Memory Fragmentation</a:t>
            </a:r>
            <a:endParaRPr/>
          </a:p>
        </p:txBody>
      </p:sp>
      <p:sp>
        <p:nvSpPr>
          <p:cNvPr id="417" name="Google Shape;417;p33"/>
          <p:cNvSpPr txBox="1"/>
          <p:nvPr>
            <p:ph idx="1" type="body"/>
          </p:nvPr>
        </p:nvSpPr>
        <p:spPr>
          <a:xfrm>
            <a:off x="628650" y="1825625"/>
            <a:ext cx="5247000" cy="4351200"/>
          </a:xfrm>
          <a:prstGeom prst="rect">
            <a:avLst/>
          </a:prstGeom>
          <a:noFill/>
          <a:ln>
            <a:noFill/>
          </a:ln>
        </p:spPr>
        <p:txBody>
          <a:bodyPr anchorCtr="0" anchor="t" bIns="45700" lIns="91425" spcFirstLastPara="1" rIns="91425" wrap="square" tIns="45700">
            <a:normAutofit lnSpcReduction="10000"/>
          </a:bodyPr>
          <a:lstStyle/>
          <a:p>
            <a:pPr indent="-241934" lvl="0" marL="228600" rtl="0" algn="l">
              <a:lnSpc>
                <a:spcPct val="90000"/>
              </a:lnSpc>
              <a:spcBef>
                <a:spcPts val="0"/>
              </a:spcBef>
              <a:spcAft>
                <a:spcPts val="0"/>
              </a:spcAft>
              <a:buClr>
                <a:schemeClr val="dk1"/>
              </a:buClr>
              <a:buSzPts val="2800"/>
              <a:buChar char="•"/>
            </a:pPr>
            <a:r>
              <a:rPr lang="en-US"/>
              <a:t>Process creation and exit, and swapping create memory holes</a:t>
            </a:r>
            <a:endParaRPr/>
          </a:p>
          <a:p>
            <a:pPr indent="-240030" lvl="1" marL="685800" rtl="0" algn="l">
              <a:spcBef>
                <a:spcPts val="500"/>
              </a:spcBef>
              <a:spcAft>
                <a:spcPts val="0"/>
              </a:spcAft>
              <a:buSzPts val="2400"/>
              <a:buChar char="•"/>
            </a:pPr>
            <a:r>
              <a:rPr lang="en-US"/>
              <a:t>New processes may not fit in available memory</a:t>
            </a:r>
            <a:endParaRPr/>
          </a:p>
          <a:p>
            <a:pPr indent="-241934" lvl="0" marL="228600" rtl="0" algn="l">
              <a:lnSpc>
                <a:spcPct val="90000"/>
              </a:lnSpc>
              <a:spcBef>
                <a:spcPts val="1000"/>
              </a:spcBef>
              <a:spcAft>
                <a:spcPts val="0"/>
              </a:spcAft>
              <a:buClr>
                <a:schemeClr val="dk1"/>
              </a:buClr>
              <a:buSzPts val="2800"/>
              <a:buChar char="•"/>
            </a:pPr>
            <a:r>
              <a:rPr lang="en-US"/>
              <a:t>Compaction</a:t>
            </a:r>
            <a:endParaRPr/>
          </a:p>
          <a:p>
            <a:pPr indent="-240030" lvl="1" marL="685800" rtl="0" algn="l">
              <a:lnSpc>
                <a:spcPct val="90000"/>
              </a:lnSpc>
              <a:spcBef>
                <a:spcPts val="500"/>
              </a:spcBef>
              <a:spcAft>
                <a:spcPts val="0"/>
              </a:spcAft>
              <a:buClr>
                <a:schemeClr val="dk1"/>
              </a:buClr>
              <a:buSzPts val="2400"/>
              <a:buChar char="•"/>
            </a:pPr>
            <a:r>
              <a:rPr lang="en-US"/>
              <a:t>Move all processes tightly together</a:t>
            </a:r>
            <a:endParaRPr/>
          </a:p>
          <a:p>
            <a:pPr indent="-238125" lvl="2" marL="1143000" rtl="0" algn="l">
              <a:lnSpc>
                <a:spcPct val="90000"/>
              </a:lnSpc>
              <a:spcBef>
                <a:spcPts val="500"/>
              </a:spcBef>
              <a:spcAft>
                <a:spcPts val="0"/>
              </a:spcAft>
              <a:buClr>
                <a:schemeClr val="dk1"/>
              </a:buClr>
              <a:buSzPts val="2000"/>
              <a:buChar char="•"/>
            </a:pPr>
            <a:r>
              <a:rPr lang="en-US"/>
              <a:t>Computationally expensive</a:t>
            </a:r>
            <a:endParaRPr/>
          </a:p>
          <a:p>
            <a:pPr indent="-238125" lvl="2" marL="1143000" rtl="0" algn="l">
              <a:lnSpc>
                <a:spcPct val="90000"/>
              </a:lnSpc>
              <a:spcBef>
                <a:spcPts val="500"/>
              </a:spcBef>
              <a:spcAft>
                <a:spcPts val="0"/>
              </a:spcAft>
              <a:buClr>
                <a:schemeClr val="dk1"/>
              </a:buClr>
              <a:buSzPts val="2000"/>
              <a:buChar char="•"/>
            </a:pPr>
            <a:r>
              <a:rPr lang="en-US"/>
              <a:t>What if a process needs more memory?</a:t>
            </a:r>
            <a:endParaRPr/>
          </a:p>
          <a:p>
            <a:pPr indent="0" lvl="0" marL="0" rtl="0" algn="l">
              <a:lnSpc>
                <a:spcPct val="90000"/>
              </a:lnSpc>
              <a:spcBef>
                <a:spcPts val="500"/>
              </a:spcBef>
              <a:spcAft>
                <a:spcPts val="0"/>
              </a:spcAft>
              <a:buNone/>
            </a:pPr>
            <a:r>
              <a:t/>
            </a:r>
            <a:endParaRPr/>
          </a:p>
          <a:p>
            <a:pPr indent="0" lvl="0" marL="0" rtl="0" algn="l">
              <a:lnSpc>
                <a:spcPct val="90000"/>
              </a:lnSpc>
              <a:spcBef>
                <a:spcPts val="500"/>
              </a:spcBef>
              <a:spcAft>
                <a:spcPts val="0"/>
              </a:spcAft>
              <a:buNone/>
            </a:pPr>
            <a:r>
              <a:t/>
            </a:r>
            <a:endParaRPr/>
          </a:p>
          <a:p>
            <a:pPr indent="0" lvl="0" marL="0" rtl="0" algn="l">
              <a:lnSpc>
                <a:spcPct val="90000"/>
              </a:lnSpc>
              <a:spcBef>
                <a:spcPts val="500"/>
              </a:spcBef>
              <a:spcAft>
                <a:spcPts val="0"/>
              </a:spcAft>
              <a:buNone/>
            </a:pPr>
            <a:r>
              <a:t/>
            </a:r>
            <a:endParaRPr/>
          </a:p>
        </p:txBody>
      </p:sp>
      <p:grpSp>
        <p:nvGrpSpPr>
          <p:cNvPr id="418" name="Google Shape;418;p33"/>
          <p:cNvGrpSpPr/>
          <p:nvPr/>
        </p:nvGrpSpPr>
        <p:grpSpPr>
          <a:xfrm>
            <a:off x="6084778" y="2242341"/>
            <a:ext cx="1271971" cy="3057588"/>
            <a:chOff x="6056203" y="1690689"/>
            <a:chExt cx="1271971" cy="3057588"/>
          </a:xfrm>
        </p:grpSpPr>
        <p:sp>
          <p:nvSpPr>
            <p:cNvPr id="419" name="Google Shape;419;p33"/>
            <p:cNvSpPr/>
            <p:nvPr/>
          </p:nvSpPr>
          <p:spPr>
            <a:xfrm>
              <a:off x="6267135" y="2403177"/>
              <a:ext cx="897300" cy="23451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0000"/>
                </a:solidFill>
                <a:latin typeface="Calibri"/>
                <a:ea typeface="Calibri"/>
                <a:cs typeface="Calibri"/>
                <a:sym typeface="Calibri"/>
              </a:endParaRPr>
            </a:p>
          </p:txBody>
        </p:sp>
        <p:sp>
          <p:nvSpPr>
            <p:cNvPr id="420" name="Google Shape;420;p33"/>
            <p:cNvSpPr/>
            <p:nvPr/>
          </p:nvSpPr>
          <p:spPr>
            <a:xfrm>
              <a:off x="6267135" y="2586531"/>
              <a:ext cx="897300" cy="382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dk1"/>
                  </a:solidFill>
                  <a:latin typeface="Calibri"/>
                  <a:ea typeface="Calibri"/>
                  <a:cs typeface="Calibri"/>
                  <a:sym typeface="Calibri"/>
                </a:rPr>
                <a:t>C</a:t>
              </a:r>
              <a:endParaRPr/>
            </a:p>
          </p:txBody>
        </p:sp>
        <p:sp>
          <p:nvSpPr>
            <p:cNvPr id="421" name="Google Shape;421;p33"/>
            <p:cNvSpPr/>
            <p:nvPr/>
          </p:nvSpPr>
          <p:spPr>
            <a:xfrm>
              <a:off x="6267135" y="3166669"/>
              <a:ext cx="897300" cy="3693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dk1"/>
                  </a:solidFill>
                  <a:latin typeface="Calibri"/>
                  <a:ea typeface="Calibri"/>
                  <a:cs typeface="Calibri"/>
                  <a:sym typeface="Calibri"/>
                </a:rPr>
                <a:t>B</a:t>
              </a:r>
              <a:endParaRPr/>
            </a:p>
          </p:txBody>
        </p:sp>
        <p:sp>
          <p:nvSpPr>
            <p:cNvPr id="422" name="Google Shape;422;p33"/>
            <p:cNvSpPr/>
            <p:nvPr/>
          </p:nvSpPr>
          <p:spPr>
            <a:xfrm>
              <a:off x="6267135" y="3775491"/>
              <a:ext cx="897300" cy="3693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0000"/>
                  </a:solidFill>
                  <a:latin typeface="Calibri"/>
                  <a:ea typeface="Calibri"/>
                  <a:cs typeface="Calibri"/>
                  <a:sym typeface="Calibri"/>
                </a:rPr>
                <a:t>A</a:t>
              </a:r>
              <a:endParaRPr/>
            </a:p>
          </p:txBody>
        </p:sp>
        <p:sp>
          <p:nvSpPr>
            <p:cNvPr id="423" name="Google Shape;423;p33"/>
            <p:cNvSpPr/>
            <p:nvPr/>
          </p:nvSpPr>
          <p:spPr>
            <a:xfrm>
              <a:off x="6267135" y="4378829"/>
              <a:ext cx="897300" cy="3693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0000"/>
                  </a:solidFill>
                  <a:latin typeface="Calibri"/>
                  <a:ea typeface="Calibri"/>
                  <a:cs typeface="Calibri"/>
                  <a:sym typeface="Calibri"/>
                </a:rPr>
                <a:t>Operating System</a:t>
              </a:r>
              <a:endParaRPr/>
            </a:p>
          </p:txBody>
        </p:sp>
        <p:sp>
          <p:nvSpPr>
            <p:cNvPr id="424" name="Google Shape;424;p33"/>
            <p:cNvSpPr/>
            <p:nvPr/>
          </p:nvSpPr>
          <p:spPr>
            <a:xfrm>
              <a:off x="6056203" y="1754271"/>
              <a:ext cx="897300" cy="382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dk1"/>
                  </a:solidFill>
                  <a:latin typeface="Calibri"/>
                  <a:ea typeface="Calibri"/>
                  <a:cs typeface="Calibri"/>
                  <a:sym typeface="Calibri"/>
                </a:rPr>
                <a:t>D</a:t>
              </a:r>
              <a:endParaRPr/>
            </a:p>
          </p:txBody>
        </p:sp>
        <p:sp>
          <p:nvSpPr>
            <p:cNvPr id="425" name="Google Shape;425;p33"/>
            <p:cNvSpPr txBox="1"/>
            <p:nvPr/>
          </p:nvSpPr>
          <p:spPr>
            <a:xfrm>
              <a:off x="7000874" y="1690689"/>
              <a:ext cx="327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a:t>
              </a:r>
              <a:endParaRPr/>
            </a:p>
          </p:txBody>
        </p:sp>
      </p:grpSp>
      <p:grpSp>
        <p:nvGrpSpPr>
          <p:cNvPr id="426" name="Google Shape;426;p33"/>
          <p:cNvGrpSpPr/>
          <p:nvPr/>
        </p:nvGrpSpPr>
        <p:grpSpPr>
          <a:xfrm>
            <a:off x="7569416" y="2305923"/>
            <a:ext cx="1106855" cy="2994006"/>
            <a:chOff x="7540841" y="1754271"/>
            <a:chExt cx="1106855" cy="2994006"/>
          </a:xfrm>
        </p:grpSpPr>
        <p:sp>
          <p:nvSpPr>
            <p:cNvPr id="427" name="Google Shape;427;p33"/>
            <p:cNvSpPr/>
            <p:nvPr/>
          </p:nvSpPr>
          <p:spPr>
            <a:xfrm>
              <a:off x="7750395" y="2403177"/>
              <a:ext cx="897300" cy="23451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0000"/>
                </a:solidFill>
                <a:latin typeface="Calibri"/>
                <a:ea typeface="Calibri"/>
                <a:cs typeface="Calibri"/>
                <a:sym typeface="Calibri"/>
              </a:endParaRPr>
            </a:p>
          </p:txBody>
        </p:sp>
        <p:sp>
          <p:nvSpPr>
            <p:cNvPr id="428" name="Google Shape;428;p33"/>
            <p:cNvSpPr/>
            <p:nvPr/>
          </p:nvSpPr>
          <p:spPr>
            <a:xfrm>
              <a:off x="7750395" y="3257370"/>
              <a:ext cx="897300" cy="382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dk1"/>
                  </a:solidFill>
                  <a:latin typeface="Calibri"/>
                  <a:ea typeface="Calibri"/>
                  <a:cs typeface="Calibri"/>
                  <a:sym typeface="Calibri"/>
                </a:rPr>
                <a:t>C</a:t>
              </a:r>
              <a:endParaRPr/>
            </a:p>
          </p:txBody>
        </p:sp>
        <p:sp>
          <p:nvSpPr>
            <p:cNvPr id="429" name="Google Shape;429;p33"/>
            <p:cNvSpPr/>
            <p:nvPr/>
          </p:nvSpPr>
          <p:spPr>
            <a:xfrm>
              <a:off x="7750395" y="3640163"/>
              <a:ext cx="897300" cy="3693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dk1"/>
                  </a:solidFill>
                  <a:latin typeface="Calibri"/>
                  <a:ea typeface="Calibri"/>
                  <a:cs typeface="Calibri"/>
                  <a:sym typeface="Calibri"/>
                </a:rPr>
                <a:t>B</a:t>
              </a:r>
              <a:endParaRPr/>
            </a:p>
          </p:txBody>
        </p:sp>
        <p:sp>
          <p:nvSpPr>
            <p:cNvPr id="430" name="Google Shape;430;p33"/>
            <p:cNvSpPr/>
            <p:nvPr/>
          </p:nvSpPr>
          <p:spPr>
            <a:xfrm>
              <a:off x="7750395" y="4009496"/>
              <a:ext cx="897300" cy="3693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0000"/>
                  </a:solidFill>
                  <a:latin typeface="Calibri"/>
                  <a:ea typeface="Calibri"/>
                  <a:cs typeface="Calibri"/>
                  <a:sym typeface="Calibri"/>
                </a:rPr>
                <a:t>A</a:t>
              </a:r>
              <a:endParaRPr/>
            </a:p>
          </p:txBody>
        </p:sp>
        <p:sp>
          <p:nvSpPr>
            <p:cNvPr id="431" name="Google Shape;431;p33"/>
            <p:cNvSpPr/>
            <p:nvPr/>
          </p:nvSpPr>
          <p:spPr>
            <a:xfrm>
              <a:off x="7750395" y="4378829"/>
              <a:ext cx="897300" cy="3693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0000"/>
                  </a:solidFill>
                  <a:latin typeface="Calibri"/>
                  <a:ea typeface="Calibri"/>
                  <a:cs typeface="Calibri"/>
                  <a:sym typeface="Calibri"/>
                </a:rPr>
                <a:t>Operating System</a:t>
              </a:r>
              <a:endParaRPr/>
            </a:p>
          </p:txBody>
        </p:sp>
        <p:sp>
          <p:nvSpPr>
            <p:cNvPr id="432" name="Google Shape;432;p33"/>
            <p:cNvSpPr/>
            <p:nvPr/>
          </p:nvSpPr>
          <p:spPr>
            <a:xfrm>
              <a:off x="7540841" y="1754271"/>
              <a:ext cx="897300" cy="382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dk1"/>
                  </a:solidFill>
                  <a:latin typeface="Calibri"/>
                  <a:ea typeface="Calibri"/>
                  <a:cs typeface="Calibri"/>
                  <a:sym typeface="Calibri"/>
                </a:rPr>
                <a:t>D</a:t>
              </a:r>
              <a:endParaRPr/>
            </a:p>
          </p:txBody>
        </p:sp>
      </p:grpSp>
      <p:cxnSp>
        <p:nvCxnSpPr>
          <p:cNvPr id="433" name="Google Shape;433;p33"/>
          <p:cNvCxnSpPr>
            <a:stCxn id="432" idx="2"/>
          </p:cNvCxnSpPr>
          <p:nvPr/>
        </p:nvCxnSpPr>
        <p:spPr>
          <a:xfrm flipH="1" rot="-5400000">
            <a:off x="7782866" y="2923923"/>
            <a:ext cx="914700" cy="444300"/>
          </a:xfrm>
          <a:prstGeom prst="curved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4"/>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Process Growth</a:t>
            </a:r>
            <a:endParaRPr/>
          </a:p>
        </p:txBody>
      </p:sp>
      <p:sp>
        <p:nvSpPr>
          <p:cNvPr id="440" name="Google Shape;440;p34"/>
          <p:cNvSpPr txBox="1"/>
          <p:nvPr>
            <p:ph idx="1" type="body"/>
          </p:nvPr>
        </p:nvSpPr>
        <p:spPr>
          <a:xfrm>
            <a:off x="628650" y="1825625"/>
            <a:ext cx="3446700" cy="4491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a:t>Problem: </a:t>
            </a:r>
            <a:r>
              <a:rPr lang="en-US"/>
              <a:t>We need to allow extra room for process growth</a:t>
            </a:r>
            <a:endParaRPr/>
          </a:p>
          <a:p>
            <a:pPr indent="0" lvl="0" marL="0" rtl="0" algn="l">
              <a:spcBef>
                <a:spcPts val="1000"/>
              </a:spcBef>
              <a:spcAft>
                <a:spcPts val="0"/>
              </a:spcAft>
              <a:buNone/>
            </a:pPr>
            <a:r>
              <a:rPr b="1" lang="en-US"/>
              <a:t>Issues: </a:t>
            </a:r>
            <a:r>
              <a:rPr lang="en-US"/>
              <a:t>How much extra room?</a:t>
            </a:r>
            <a:endParaRPr/>
          </a:p>
          <a:p>
            <a:pPr indent="-342900" lvl="0" marL="457200" rtl="0" algn="l">
              <a:spcBef>
                <a:spcPts val="1000"/>
              </a:spcBef>
              <a:spcAft>
                <a:spcPts val="0"/>
              </a:spcAft>
              <a:buSzPts val="1800"/>
              <a:buChar char="•"/>
            </a:pPr>
            <a:r>
              <a:rPr lang="en-US"/>
              <a:t>Mem usage vs. OOM (Out-Of-Memory) ris</a:t>
            </a:r>
            <a:endParaRPr/>
          </a:p>
        </p:txBody>
      </p:sp>
      <p:pic>
        <p:nvPicPr>
          <p:cNvPr id="441" name="Google Shape;441;p34"/>
          <p:cNvPicPr preferRelativeResize="0"/>
          <p:nvPr/>
        </p:nvPicPr>
        <p:blipFill rotWithShape="1">
          <a:blip r:embed="rId3">
            <a:alphaModFix/>
          </a:blip>
          <a:srcRect b="0" l="0" r="0" t="0"/>
          <a:stretch/>
        </p:blipFill>
        <p:spPr>
          <a:xfrm>
            <a:off x="4001733" y="2116677"/>
            <a:ext cx="4883523" cy="34343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5"/>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Memory Management</a:t>
            </a:r>
            <a:endParaRPr/>
          </a:p>
        </p:txBody>
      </p:sp>
      <p:sp>
        <p:nvSpPr>
          <p:cNvPr id="447" name="Google Shape;447;p35"/>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None/>
            </a:pPr>
            <a:r>
              <a:rPr b="1" lang="en-US" sz="3000">
                <a:latin typeface="Arial"/>
                <a:ea typeface="Arial"/>
                <a:cs typeface="Arial"/>
                <a:sym typeface="Arial"/>
              </a:rPr>
              <a:t>Question: </a:t>
            </a:r>
            <a:r>
              <a:rPr lang="en-US" sz="3000">
                <a:latin typeface="Arial"/>
                <a:ea typeface="Arial"/>
                <a:cs typeface="Arial"/>
                <a:sym typeface="Arial"/>
              </a:rPr>
              <a:t>Which part of memory is allocated? </a:t>
            </a:r>
            <a:endParaRPr sz="3000">
              <a:latin typeface="Arial"/>
              <a:ea typeface="Arial"/>
              <a:cs typeface="Arial"/>
              <a:sym typeface="Arial"/>
            </a:endParaRPr>
          </a:p>
          <a:p>
            <a:pPr indent="0" lvl="0" marL="0" rtl="0" algn="l">
              <a:lnSpc>
                <a:spcPct val="90000"/>
              </a:lnSpc>
              <a:spcBef>
                <a:spcPts val="0"/>
              </a:spcBef>
              <a:spcAft>
                <a:spcPts val="0"/>
              </a:spcAft>
              <a:buNone/>
            </a:pPr>
            <a:r>
              <a:rPr lang="en-US" sz="3000">
                <a:latin typeface="Arial"/>
                <a:ea typeface="Arial"/>
                <a:cs typeface="Arial"/>
                <a:sym typeface="Arial"/>
              </a:rPr>
              <a:t>→ Divide memory in blocks (</a:t>
            </a:r>
            <a:r>
              <a:rPr lang="en-US" sz="2400">
                <a:latin typeface="Arial"/>
                <a:ea typeface="Arial"/>
                <a:cs typeface="Arial"/>
                <a:sym typeface="Arial"/>
              </a:rPr>
              <a:t>e.g. each block is 4 bytes)</a:t>
            </a:r>
            <a:endParaRPr sz="2400">
              <a:latin typeface="Arial"/>
              <a:ea typeface="Arial"/>
              <a:cs typeface="Arial"/>
              <a:sym typeface="Arial"/>
            </a:endParaRPr>
          </a:p>
          <a:p>
            <a:pPr indent="0" lvl="0" marL="0" rtl="0" algn="l">
              <a:lnSpc>
                <a:spcPct val="90000"/>
              </a:lnSpc>
              <a:spcBef>
                <a:spcPts val="0"/>
              </a:spcBef>
              <a:spcAft>
                <a:spcPts val="0"/>
              </a:spcAft>
              <a:buNone/>
            </a:pPr>
            <a:r>
              <a:t/>
            </a:r>
            <a:endParaRPr sz="2400">
              <a:latin typeface="Arial"/>
              <a:ea typeface="Arial"/>
              <a:cs typeface="Arial"/>
              <a:sym typeface="Arial"/>
            </a:endParaRPr>
          </a:p>
          <a:p>
            <a:pPr indent="0" lvl="0" marL="0" rtl="0" algn="l">
              <a:lnSpc>
                <a:spcPct val="90000"/>
              </a:lnSpc>
              <a:spcBef>
                <a:spcPts val="0"/>
              </a:spcBef>
              <a:spcAft>
                <a:spcPts val="0"/>
              </a:spcAft>
              <a:buNone/>
            </a:pPr>
            <a:r>
              <a:t/>
            </a:r>
            <a:endParaRPr sz="2400">
              <a:latin typeface="Arial"/>
              <a:ea typeface="Arial"/>
              <a:cs typeface="Arial"/>
              <a:sym typeface="Arial"/>
            </a:endParaRPr>
          </a:p>
          <a:p>
            <a:pPr indent="0" lvl="0" marL="0" rtl="0" algn="l">
              <a:lnSpc>
                <a:spcPct val="90000"/>
              </a:lnSpc>
              <a:spcBef>
                <a:spcPts val="0"/>
              </a:spcBef>
              <a:spcAft>
                <a:spcPts val="0"/>
              </a:spcAft>
              <a:buNone/>
            </a:pPr>
            <a:r>
              <a:rPr lang="en-US" sz="3000">
                <a:latin typeface="Arial"/>
                <a:ea typeface="Arial"/>
                <a:cs typeface="Arial"/>
                <a:sym typeface="Arial"/>
              </a:rPr>
              <a:t>● </a:t>
            </a:r>
            <a:r>
              <a:rPr b="1" lang="en-US" sz="3000">
                <a:latin typeface="Arial"/>
                <a:ea typeface="Arial"/>
                <a:cs typeface="Arial"/>
                <a:sym typeface="Arial"/>
              </a:rPr>
              <a:t>Solution 1: </a:t>
            </a:r>
            <a:r>
              <a:rPr lang="en-US" sz="3000">
                <a:latin typeface="Arial"/>
                <a:ea typeface="Arial"/>
                <a:cs typeface="Arial"/>
                <a:sym typeface="Arial"/>
              </a:rPr>
              <a:t>Bitmap keeps track of which blocks are allocated</a:t>
            </a:r>
            <a:endParaRPr sz="3000">
              <a:latin typeface="Arial"/>
              <a:ea typeface="Arial"/>
              <a:cs typeface="Arial"/>
              <a:sym typeface="Arial"/>
            </a:endParaRPr>
          </a:p>
          <a:p>
            <a:pPr indent="0" lvl="0" marL="0" rtl="0" algn="l">
              <a:lnSpc>
                <a:spcPct val="90000"/>
              </a:lnSpc>
              <a:spcBef>
                <a:spcPts val="0"/>
              </a:spcBef>
              <a:spcAft>
                <a:spcPts val="0"/>
              </a:spcAft>
              <a:buNone/>
            </a:pPr>
            <a:r>
              <a:t/>
            </a:r>
            <a:endParaRPr sz="3000">
              <a:latin typeface="Arial"/>
              <a:ea typeface="Arial"/>
              <a:cs typeface="Arial"/>
              <a:sym typeface="Arial"/>
            </a:endParaRPr>
          </a:p>
          <a:p>
            <a:pPr indent="0" lvl="0" marL="0" rtl="0" algn="l">
              <a:lnSpc>
                <a:spcPct val="90000"/>
              </a:lnSpc>
              <a:spcBef>
                <a:spcPts val="0"/>
              </a:spcBef>
              <a:spcAft>
                <a:spcPts val="0"/>
              </a:spcAft>
              <a:buClr>
                <a:schemeClr val="dk1"/>
              </a:buClr>
              <a:buSzPts val="1100"/>
              <a:buFont typeface="Arial"/>
              <a:buNone/>
            </a:pPr>
            <a:r>
              <a:rPr lang="en-US" sz="3000">
                <a:latin typeface="Arial"/>
                <a:ea typeface="Arial"/>
                <a:cs typeface="Arial"/>
                <a:sym typeface="Arial"/>
              </a:rPr>
              <a:t>● </a:t>
            </a:r>
            <a:r>
              <a:rPr b="1" lang="en-US" sz="3000">
                <a:latin typeface="Arial"/>
                <a:ea typeface="Arial"/>
                <a:cs typeface="Arial"/>
                <a:sym typeface="Arial"/>
              </a:rPr>
              <a:t>Solution 2: </a:t>
            </a:r>
            <a:r>
              <a:rPr lang="en-US" sz="3000">
                <a:latin typeface="Arial"/>
                <a:ea typeface="Arial"/>
                <a:cs typeface="Arial"/>
                <a:sym typeface="Arial"/>
              </a:rPr>
              <a:t>Linked list keeps track of unallocated memory </a:t>
            </a:r>
            <a:endParaRPr sz="3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228600" rtl="0" algn="l">
              <a:lnSpc>
                <a:spcPct val="90000"/>
              </a:lnSpc>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228600" rtl="0" algn="l">
              <a:lnSpc>
                <a:spcPct val="90000"/>
              </a:lnSpc>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228600" rtl="0" algn="l">
              <a:lnSpc>
                <a:spcPct val="90000"/>
              </a:lnSpc>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228600" rtl="0" algn="l">
              <a:lnSpc>
                <a:spcPct val="90000"/>
              </a:lnSpc>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Memory Management with Bitmap</a:t>
            </a:r>
            <a:endParaRPr/>
          </a:p>
        </p:txBody>
      </p:sp>
      <p:sp>
        <p:nvSpPr>
          <p:cNvPr id="453" name="Google Shape;453;p36"/>
          <p:cNvSpPr txBox="1"/>
          <p:nvPr>
            <p:ph idx="1" type="body"/>
          </p:nvPr>
        </p:nvSpPr>
        <p:spPr>
          <a:xfrm>
            <a:off x="628650" y="1825625"/>
            <a:ext cx="7886700" cy="911452"/>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en-US"/>
              <a:t>Allocation units, as small as words and as large as kB</a:t>
            </a:r>
            <a:endParaRPr/>
          </a:p>
          <a:p>
            <a:pPr indent="-228600" lvl="1" marL="685800" rtl="0" algn="l">
              <a:lnSpc>
                <a:spcPct val="90000"/>
              </a:lnSpc>
              <a:spcBef>
                <a:spcPts val="500"/>
              </a:spcBef>
              <a:spcAft>
                <a:spcPts val="0"/>
              </a:spcAft>
              <a:buClr>
                <a:schemeClr val="dk1"/>
              </a:buClr>
              <a:buSzPct val="100000"/>
              <a:buChar char="•"/>
            </a:pPr>
            <a:r>
              <a:rPr lang="en-US"/>
              <a:t>Each allocation unit has a bit in the bitmap</a:t>
            </a:r>
            <a:endParaRPr/>
          </a:p>
          <a:p>
            <a:pPr indent="-228600" lvl="1" marL="685800" rtl="0" algn="l">
              <a:lnSpc>
                <a:spcPct val="90000"/>
              </a:lnSpc>
              <a:spcBef>
                <a:spcPts val="500"/>
              </a:spcBef>
              <a:spcAft>
                <a:spcPts val="0"/>
              </a:spcAft>
              <a:buClr>
                <a:schemeClr val="dk1"/>
              </a:buClr>
              <a:buSzPct val="100000"/>
              <a:buChar char="•"/>
            </a:pPr>
            <a:r>
              <a:rPr lang="en-US"/>
              <a:t>1 if occupied, 0 if free</a:t>
            </a:r>
            <a:endParaRPr/>
          </a:p>
        </p:txBody>
      </p:sp>
      <p:pic>
        <p:nvPicPr>
          <p:cNvPr id="454" name="Google Shape;454;p36"/>
          <p:cNvPicPr preferRelativeResize="0"/>
          <p:nvPr/>
        </p:nvPicPr>
        <p:blipFill rotWithShape="1">
          <a:blip r:embed="rId3">
            <a:alphaModFix/>
          </a:blip>
          <a:srcRect b="0" l="0" r="0" t="0"/>
          <a:stretch/>
        </p:blipFill>
        <p:spPr>
          <a:xfrm>
            <a:off x="745836" y="2600688"/>
            <a:ext cx="7900959" cy="3260181"/>
          </a:xfrm>
          <a:prstGeom prst="rect">
            <a:avLst/>
          </a:prstGeom>
          <a:noFill/>
          <a:ln>
            <a:noFill/>
          </a:ln>
        </p:spPr>
      </p:pic>
      <p:sp>
        <p:nvSpPr>
          <p:cNvPr id="455" name="Google Shape;455;p36"/>
          <p:cNvSpPr/>
          <p:nvPr/>
        </p:nvSpPr>
        <p:spPr>
          <a:xfrm>
            <a:off x="2278872" y="3738563"/>
            <a:ext cx="6601097" cy="243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36"/>
          <p:cNvSpPr/>
          <p:nvPr/>
        </p:nvSpPr>
        <p:spPr>
          <a:xfrm>
            <a:off x="2811960" y="4976634"/>
            <a:ext cx="5703390"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Times"/>
                <a:ea typeface="Times"/>
                <a:cs typeface="Times"/>
                <a:sym typeface="Times"/>
              </a:rPr>
              <a:t>Figure 3-6. </a:t>
            </a:r>
            <a:r>
              <a:rPr lang="en-US" sz="1800">
                <a:solidFill>
                  <a:schemeClr val="dk1"/>
                </a:solidFill>
                <a:latin typeface="Times"/>
                <a:ea typeface="Times"/>
                <a:cs typeface="Times"/>
                <a:sym typeface="Times"/>
              </a:rPr>
              <a:t>(a) A part of memory with five processes and three holes. The tick marks show the memory allocation units. The shaded regions (0 in the bitmap) are free. (b) The corresponding bitmap.</a:t>
            </a:r>
            <a:endParaRPr sz="1800">
              <a:solidFill>
                <a:schemeClr val="dk1"/>
              </a:solidFill>
              <a:latin typeface="Calibri"/>
              <a:ea typeface="Calibri"/>
              <a:cs typeface="Calibri"/>
              <a:sym typeface="Calibri"/>
            </a:endParaRPr>
          </a:p>
        </p:txBody>
      </p:sp>
      <p:sp>
        <p:nvSpPr>
          <p:cNvPr id="457" name="Google Shape;457;p36"/>
          <p:cNvSpPr txBox="1"/>
          <p:nvPr/>
        </p:nvSpPr>
        <p:spPr>
          <a:xfrm>
            <a:off x="1593236" y="6401536"/>
            <a:ext cx="59575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The main problem with this data structure is the search time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Memory Management with Linked List (1)</a:t>
            </a:r>
            <a:endParaRPr/>
          </a:p>
        </p:txBody>
      </p:sp>
      <p:sp>
        <p:nvSpPr>
          <p:cNvPr id="463" name="Google Shape;463;p37"/>
          <p:cNvSpPr txBox="1"/>
          <p:nvPr>
            <p:ph idx="1" type="body"/>
          </p:nvPr>
        </p:nvSpPr>
        <p:spPr>
          <a:xfrm>
            <a:off x="628650" y="1825625"/>
            <a:ext cx="7886700" cy="171005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Node P contains a process</a:t>
            </a:r>
            <a:endParaRPr/>
          </a:p>
          <a:p>
            <a:pPr indent="-228600" lvl="0" marL="228600" rtl="0" algn="l">
              <a:lnSpc>
                <a:spcPct val="90000"/>
              </a:lnSpc>
              <a:spcBef>
                <a:spcPts val="1000"/>
              </a:spcBef>
              <a:spcAft>
                <a:spcPts val="0"/>
              </a:spcAft>
              <a:buClr>
                <a:schemeClr val="dk1"/>
              </a:buClr>
              <a:buSzPts val="2800"/>
              <a:buChar char="•"/>
            </a:pPr>
            <a:r>
              <a:rPr lang="en-US"/>
              <a:t>Node H is a hole (free)</a:t>
            </a:r>
            <a:endParaRPr/>
          </a:p>
          <a:p>
            <a:pPr indent="-228600" lvl="0" marL="228600" rtl="0" algn="l">
              <a:lnSpc>
                <a:spcPct val="90000"/>
              </a:lnSpc>
              <a:spcBef>
                <a:spcPts val="1000"/>
              </a:spcBef>
              <a:spcAft>
                <a:spcPts val="0"/>
              </a:spcAft>
              <a:buClr>
                <a:schemeClr val="dk1"/>
              </a:buClr>
              <a:buSzPts val="2800"/>
              <a:buChar char="•"/>
            </a:pPr>
            <a:r>
              <a:rPr lang="en-US"/>
              <a:t>Each node has a start and an end address</a:t>
            </a:r>
            <a:endParaRPr/>
          </a:p>
        </p:txBody>
      </p:sp>
      <p:grpSp>
        <p:nvGrpSpPr>
          <p:cNvPr id="464" name="Google Shape;464;p37"/>
          <p:cNvGrpSpPr/>
          <p:nvPr/>
        </p:nvGrpSpPr>
        <p:grpSpPr>
          <a:xfrm>
            <a:off x="1633284" y="3429000"/>
            <a:ext cx="7491645" cy="3085716"/>
            <a:chOff x="614390" y="1825625"/>
            <a:chExt cx="7915218" cy="3260181"/>
          </a:xfrm>
        </p:grpSpPr>
        <p:pic>
          <p:nvPicPr>
            <p:cNvPr id="465" name="Google Shape;465;p37"/>
            <p:cNvPicPr preferRelativeResize="0"/>
            <p:nvPr/>
          </p:nvPicPr>
          <p:blipFill rotWithShape="1">
            <a:blip r:embed="rId3">
              <a:alphaModFix/>
            </a:blip>
            <a:srcRect b="0" l="0" r="0" t="0"/>
            <a:stretch/>
          </p:blipFill>
          <p:spPr>
            <a:xfrm>
              <a:off x="628649" y="1825625"/>
              <a:ext cx="7900959" cy="3260181"/>
            </a:xfrm>
            <a:prstGeom prst="rect">
              <a:avLst/>
            </a:prstGeom>
            <a:noFill/>
            <a:ln>
              <a:noFill/>
            </a:ln>
          </p:spPr>
        </p:pic>
        <p:sp>
          <p:nvSpPr>
            <p:cNvPr id="466" name="Google Shape;466;p37"/>
            <p:cNvSpPr/>
            <p:nvPr/>
          </p:nvSpPr>
          <p:spPr>
            <a:xfrm>
              <a:off x="628648" y="2325189"/>
              <a:ext cx="1766209" cy="119307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Google Shape;467;p37"/>
            <p:cNvSpPr/>
            <p:nvPr/>
          </p:nvSpPr>
          <p:spPr>
            <a:xfrm>
              <a:off x="614390" y="3108960"/>
              <a:ext cx="1562753" cy="197684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68" name="Google Shape;468;p37"/>
          <p:cNvSpPr/>
          <p:nvPr/>
        </p:nvSpPr>
        <p:spPr>
          <a:xfrm>
            <a:off x="239573" y="4395854"/>
            <a:ext cx="2991814"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Times"/>
                <a:ea typeface="Times"/>
                <a:cs typeface="Times"/>
                <a:sym typeface="Times"/>
              </a:rPr>
              <a:t>Figure 3-6. </a:t>
            </a:r>
            <a:r>
              <a:rPr lang="en-US" sz="1800">
                <a:solidFill>
                  <a:schemeClr val="dk1"/>
                </a:solidFill>
                <a:latin typeface="Times"/>
                <a:ea typeface="Times"/>
                <a:cs typeface="Times"/>
                <a:sym typeface="Times"/>
              </a:rPr>
              <a:t>(a) A part of memory with five processes and three holes. The tick</a:t>
            </a:r>
            <a:endParaRPr/>
          </a:p>
          <a:p>
            <a:pPr indent="0" lvl="0" marL="0" marR="0" rtl="0" algn="l">
              <a:spcBef>
                <a:spcPts val="0"/>
              </a:spcBef>
              <a:spcAft>
                <a:spcPts val="0"/>
              </a:spcAft>
              <a:buNone/>
            </a:pPr>
            <a:r>
              <a:rPr lang="en-US" sz="1800">
                <a:solidFill>
                  <a:schemeClr val="dk1"/>
                </a:solidFill>
                <a:latin typeface="Times"/>
                <a:ea typeface="Times"/>
                <a:cs typeface="Times"/>
                <a:sym typeface="Times"/>
              </a:rPr>
              <a:t>marks show the memory allocation units. The shaded regions are free. (c) The same information as a list.</a:t>
            </a:r>
            <a:endParaRPr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Memory Management with Linked List (2)</a:t>
            </a:r>
            <a:endParaRPr/>
          </a:p>
        </p:txBody>
      </p:sp>
      <p:sp>
        <p:nvSpPr>
          <p:cNvPr id="474" name="Google Shape;474;p3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Being sorted list when a process exits is easy to merge back nodes</a:t>
            </a:r>
            <a:endParaRPr/>
          </a:p>
          <a:p>
            <a:pPr indent="-292100" lvl="0" marL="228600" rtl="0" algn="l">
              <a:spcBef>
                <a:spcPts val="0"/>
              </a:spcBef>
              <a:spcAft>
                <a:spcPts val="0"/>
              </a:spcAft>
              <a:buSzPts val="2800"/>
              <a:buChar char="•"/>
            </a:pPr>
            <a:r>
              <a:rPr lang="en-US"/>
              <a:t>Often double-linked list</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75" name="Google Shape;475;p38"/>
          <p:cNvPicPr preferRelativeResize="0"/>
          <p:nvPr/>
        </p:nvPicPr>
        <p:blipFill rotWithShape="1">
          <a:blip r:embed="rId3">
            <a:alphaModFix/>
          </a:blip>
          <a:srcRect b="0" l="0" r="0" t="0"/>
          <a:stretch/>
        </p:blipFill>
        <p:spPr>
          <a:xfrm>
            <a:off x="1838096" y="3482126"/>
            <a:ext cx="5219132" cy="2252186"/>
          </a:xfrm>
          <a:prstGeom prst="rect">
            <a:avLst/>
          </a:prstGeom>
          <a:noFill/>
          <a:ln>
            <a:noFill/>
          </a:ln>
        </p:spPr>
      </p:pic>
      <p:sp>
        <p:nvSpPr>
          <p:cNvPr id="476" name="Google Shape;476;p38"/>
          <p:cNvSpPr/>
          <p:nvPr/>
        </p:nvSpPr>
        <p:spPr>
          <a:xfrm>
            <a:off x="628650" y="5846543"/>
            <a:ext cx="78867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Four neighbor combinations for the terminating process, </a:t>
            </a:r>
            <a:r>
              <a:rPr i="1" lang="en-US" sz="1800">
                <a:solidFill>
                  <a:schemeClr val="dk1"/>
                </a:solidFill>
                <a:latin typeface="Calibri"/>
                <a:ea typeface="Calibri"/>
                <a:cs typeface="Calibri"/>
                <a:sym typeface="Calibri"/>
              </a:rPr>
              <a:t>X</a:t>
            </a:r>
            <a:r>
              <a:rPr lang="en-US" sz="1800">
                <a:solidFill>
                  <a:schemeClr val="dk1"/>
                </a:solidFill>
                <a:latin typeface="Calibri"/>
                <a:ea typeface="Calibri"/>
                <a:cs typeface="Calibri"/>
                <a:sym typeface="Calibri"/>
              </a:rPr>
              <a:t>. (MOS Figure 3-5)</a:t>
            </a: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Memory Management Algorithms</a:t>
            </a:r>
            <a:endParaRPr/>
          </a:p>
        </p:txBody>
      </p:sp>
      <p:sp>
        <p:nvSpPr>
          <p:cNvPr id="482" name="Google Shape;482;p3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dk1"/>
              </a:buClr>
              <a:buSzPts val="2800"/>
              <a:buChar char="•"/>
            </a:pPr>
            <a:r>
              <a:rPr lang="en-US"/>
              <a:t>First fit: take first fitting hole (MINIX 3)</a:t>
            </a:r>
            <a:endParaRPr/>
          </a:p>
          <a:p>
            <a:pPr indent="-292100" lvl="1" marL="685800" rtl="0" algn="l">
              <a:lnSpc>
                <a:spcPct val="90000"/>
              </a:lnSpc>
              <a:spcBef>
                <a:spcPts val="0"/>
              </a:spcBef>
              <a:spcAft>
                <a:spcPts val="0"/>
              </a:spcAft>
              <a:buClr>
                <a:schemeClr val="dk1"/>
              </a:buClr>
              <a:buSzPts val="2800"/>
              <a:buChar char="•"/>
            </a:pPr>
            <a:r>
              <a:rPr lang="en-US"/>
              <a:t>Simplest option</a:t>
            </a:r>
            <a:endParaRPr/>
          </a:p>
          <a:p>
            <a:pPr indent="-228600" lvl="0" marL="228600" rtl="0" algn="l">
              <a:lnSpc>
                <a:spcPct val="90000"/>
              </a:lnSpc>
              <a:spcBef>
                <a:spcPts val="1000"/>
              </a:spcBef>
              <a:spcAft>
                <a:spcPts val="0"/>
              </a:spcAft>
              <a:buClr>
                <a:schemeClr val="dk1"/>
              </a:buClr>
              <a:buSzPts val="2800"/>
              <a:buChar char="•"/>
            </a:pPr>
            <a:r>
              <a:rPr lang="en-US"/>
              <a:t>Next fit: Take next fitting hole</a:t>
            </a:r>
            <a:endParaRPr/>
          </a:p>
          <a:p>
            <a:pPr indent="-292100" lvl="1" marL="685800" rtl="0" algn="l">
              <a:lnSpc>
                <a:spcPct val="90000"/>
              </a:lnSpc>
              <a:spcBef>
                <a:spcPts val="1000"/>
              </a:spcBef>
              <a:spcAft>
                <a:spcPts val="0"/>
              </a:spcAft>
              <a:buClr>
                <a:schemeClr val="dk1"/>
              </a:buClr>
              <a:buSzPts val="2800"/>
              <a:buChar char="•"/>
            </a:pPr>
            <a:r>
              <a:rPr lang="en-US"/>
              <a:t>Slower than first fit in practice</a:t>
            </a:r>
            <a:endParaRPr/>
          </a:p>
          <a:p>
            <a:pPr indent="-228600" lvl="0" marL="228600" rtl="0" algn="l">
              <a:lnSpc>
                <a:spcPct val="90000"/>
              </a:lnSpc>
              <a:spcBef>
                <a:spcPts val="1000"/>
              </a:spcBef>
              <a:spcAft>
                <a:spcPts val="0"/>
              </a:spcAft>
              <a:buClr>
                <a:schemeClr val="dk1"/>
              </a:buClr>
              <a:buSzPts val="2800"/>
              <a:buChar char="•"/>
            </a:pPr>
            <a:r>
              <a:rPr lang="en-US"/>
              <a:t>Best fit: Take best fitting hole</a:t>
            </a:r>
            <a:endParaRPr/>
          </a:p>
          <a:p>
            <a:pPr indent="-292100" lvl="1" marL="685800" rtl="0" algn="l">
              <a:lnSpc>
                <a:spcPct val="90000"/>
              </a:lnSpc>
              <a:spcBef>
                <a:spcPts val="1000"/>
              </a:spcBef>
              <a:spcAft>
                <a:spcPts val="0"/>
              </a:spcAft>
              <a:buClr>
                <a:schemeClr val="dk1"/>
              </a:buClr>
              <a:buSzPts val="2800"/>
              <a:buChar char="•"/>
            </a:pPr>
            <a:r>
              <a:rPr lang="en-US"/>
              <a:t>Prone to fragmentation</a:t>
            </a:r>
            <a:endParaRPr/>
          </a:p>
          <a:p>
            <a:pPr indent="-228600" lvl="0" marL="228600" rtl="0" algn="l">
              <a:lnSpc>
                <a:spcPct val="90000"/>
              </a:lnSpc>
              <a:spcBef>
                <a:spcPts val="1000"/>
              </a:spcBef>
              <a:spcAft>
                <a:spcPts val="0"/>
              </a:spcAft>
              <a:buClr>
                <a:schemeClr val="dk1"/>
              </a:buClr>
              <a:buSzPts val="2800"/>
              <a:buChar char="•"/>
            </a:pPr>
            <a:r>
              <a:rPr lang="en-US"/>
              <a:t>Worst fit: Take worst fitting hole</a:t>
            </a:r>
            <a:endParaRPr/>
          </a:p>
          <a:p>
            <a:pPr indent="-292100" lvl="1" marL="685800" rtl="0" algn="l">
              <a:lnSpc>
                <a:spcPct val="90000"/>
              </a:lnSpc>
              <a:spcBef>
                <a:spcPts val="1000"/>
              </a:spcBef>
              <a:spcAft>
                <a:spcPts val="0"/>
              </a:spcAft>
              <a:buClr>
                <a:schemeClr val="dk1"/>
              </a:buClr>
              <a:buSzPts val="2800"/>
              <a:buChar char="•"/>
            </a:pPr>
            <a:r>
              <a:rPr lang="en-US"/>
              <a:t>Poor performance in practice</a:t>
            </a:r>
            <a:endParaRPr/>
          </a:p>
          <a:p>
            <a:pPr indent="-228600" lvl="0" marL="228600" rtl="0" algn="l">
              <a:lnSpc>
                <a:spcPct val="90000"/>
              </a:lnSpc>
              <a:spcBef>
                <a:spcPts val="1000"/>
              </a:spcBef>
              <a:spcAft>
                <a:spcPts val="0"/>
              </a:spcAft>
              <a:buClr>
                <a:schemeClr val="dk1"/>
              </a:buClr>
              <a:buSzPts val="2800"/>
              <a:buChar char="•"/>
            </a:pPr>
            <a:r>
              <a:rPr lang="en-US"/>
              <a:t>Quick fit: Keep holes of different sizes</a:t>
            </a:r>
            <a:endParaRPr/>
          </a:p>
          <a:p>
            <a:pPr indent="-292100" lvl="1" marL="685800" rtl="0" algn="l">
              <a:lnSpc>
                <a:spcPct val="90000"/>
              </a:lnSpc>
              <a:spcBef>
                <a:spcPts val="1000"/>
              </a:spcBef>
              <a:spcAft>
                <a:spcPts val="0"/>
              </a:spcAft>
              <a:buClr>
                <a:schemeClr val="dk1"/>
              </a:buClr>
              <a:buSzPts val="2800"/>
              <a:buChar char="•"/>
            </a:pPr>
            <a:r>
              <a:rPr lang="en-US"/>
              <a:t>Poor coalescing performance</a:t>
            </a:r>
            <a:endParaRPr/>
          </a:p>
        </p:txBody>
      </p:sp>
      <p:pic>
        <p:nvPicPr>
          <p:cNvPr id="483" name="Google Shape;483;p39"/>
          <p:cNvPicPr preferRelativeResize="0"/>
          <p:nvPr/>
        </p:nvPicPr>
        <p:blipFill>
          <a:blip r:embed="rId3">
            <a:alphaModFix/>
          </a:blip>
          <a:stretch>
            <a:fillRect/>
          </a:stretch>
        </p:blipFill>
        <p:spPr>
          <a:xfrm>
            <a:off x="7610679" y="1416079"/>
            <a:ext cx="904675" cy="4572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0"/>
          <p:cNvSpPr/>
          <p:nvPr/>
        </p:nvSpPr>
        <p:spPr>
          <a:xfrm>
            <a:off x="1268832" y="3398244"/>
            <a:ext cx="4506873" cy="276551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sp>
        <p:nvSpPr>
          <p:cNvPr id="490" name="Google Shape;490;p4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Large Programs:</a:t>
            </a:r>
            <a:br>
              <a:rPr lang="en-US"/>
            </a:br>
            <a:r>
              <a:rPr lang="en-US"/>
              <a:t>Overlays (1)</a:t>
            </a:r>
            <a:endParaRPr/>
          </a:p>
        </p:txBody>
      </p:sp>
      <p:sp>
        <p:nvSpPr>
          <p:cNvPr id="491" name="Google Shape;491;p40"/>
          <p:cNvSpPr txBox="1"/>
          <p:nvPr>
            <p:ph idx="1" type="body"/>
          </p:nvPr>
        </p:nvSpPr>
        <p:spPr>
          <a:xfrm>
            <a:off x="628650" y="1825625"/>
            <a:ext cx="7443788"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How to deal with a program that is bigger than the available physical memory?</a:t>
            </a:r>
            <a:endParaRPr/>
          </a:p>
        </p:txBody>
      </p:sp>
      <p:pic>
        <p:nvPicPr>
          <p:cNvPr id="492" name="Google Shape;492;p40"/>
          <p:cNvPicPr preferRelativeResize="0"/>
          <p:nvPr/>
        </p:nvPicPr>
        <p:blipFill rotWithShape="1">
          <a:blip r:embed="rId3">
            <a:alphaModFix/>
          </a:blip>
          <a:srcRect b="0" l="0" r="0" t="0"/>
          <a:stretch/>
        </p:blipFill>
        <p:spPr>
          <a:xfrm>
            <a:off x="1462203" y="3555345"/>
            <a:ext cx="4131515" cy="2445650"/>
          </a:xfrm>
          <a:prstGeom prst="rect">
            <a:avLst/>
          </a:prstGeom>
          <a:noFill/>
          <a:ln>
            <a:noFill/>
          </a:ln>
        </p:spPr>
      </p:pic>
      <p:grpSp>
        <p:nvGrpSpPr>
          <p:cNvPr id="493" name="Google Shape;493;p40"/>
          <p:cNvGrpSpPr/>
          <p:nvPr/>
        </p:nvGrpSpPr>
        <p:grpSpPr>
          <a:xfrm>
            <a:off x="6635470" y="4001294"/>
            <a:ext cx="1951317" cy="1535643"/>
            <a:chOff x="6638561" y="4822440"/>
            <a:chExt cx="1951317" cy="1535643"/>
          </a:xfrm>
        </p:grpSpPr>
        <p:sp>
          <p:nvSpPr>
            <p:cNvPr id="494" name="Google Shape;494;p40"/>
            <p:cNvSpPr/>
            <p:nvPr/>
          </p:nvSpPr>
          <p:spPr>
            <a:xfrm>
              <a:off x="7286316" y="5015593"/>
              <a:ext cx="1303562" cy="110883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pic>
          <p:nvPicPr>
            <p:cNvPr id="495" name="Google Shape;495;p40"/>
            <p:cNvPicPr preferRelativeResize="0"/>
            <p:nvPr/>
          </p:nvPicPr>
          <p:blipFill rotWithShape="1">
            <a:blip r:embed="rId4">
              <a:alphaModFix/>
            </a:blip>
            <a:srcRect b="52894" l="3870" r="75939" t="32099"/>
            <a:stretch/>
          </p:blipFill>
          <p:spPr>
            <a:xfrm>
              <a:off x="7336171" y="5184609"/>
              <a:ext cx="1203851" cy="894665"/>
            </a:xfrm>
            <a:prstGeom prst="rect">
              <a:avLst/>
            </a:prstGeom>
            <a:noFill/>
            <a:ln>
              <a:noFill/>
            </a:ln>
          </p:spPr>
        </p:pic>
        <p:sp>
          <p:nvSpPr>
            <p:cNvPr id="496" name="Google Shape;496;p40"/>
            <p:cNvSpPr txBox="1"/>
            <p:nvPr/>
          </p:nvSpPr>
          <p:spPr>
            <a:xfrm>
              <a:off x="6651206" y="6019529"/>
              <a:ext cx="58541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0x00</a:t>
              </a:r>
              <a:endParaRPr/>
            </a:p>
          </p:txBody>
        </p:sp>
        <p:sp>
          <p:nvSpPr>
            <p:cNvPr id="497" name="Google Shape;497;p40"/>
            <p:cNvSpPr txBox="1"/>
            <p:nvPr/>
          </p:nvSpPr>
          <p:spPr>
            <a:xfrm>
              <a:off x="6638561" y="4822440"/>
              <a:ext cx="590225" cy="435184"/>
            </a:xfrm>
            <a:prstGeom prst="rect">
              <a:avLst/>
            </a:prstGeom>
            <a:noFill/>
            <a:ln>
              <a:noFill/>
            </a:ln>
          </p:spPr>
          <p:txBody>
            <a:bodyPr anchorCtr="0" anchor="t" bIns="45700" lIns="91425" spcFirstLastPara="1" rIns="91425" wrap="square" tIns="45700">
              <a:spAutoFit/>
            </a:bodyPr>
            <a:lstStyle/>
            <a:p>
              <a:pPr indent="0" lvl="0" marL="0" marR="0" rtl="0" algn="ctr">
                <a:lnSpc>
                  <a:spcPct val="67000"/>
                </a:lnSpc>
                <a:spcBef>
                  <a:spcPts val="0"/>
                </a:spcBef>
                <a:spcAft>
                  <a:spcPts val="0"/>
                </a:spcAft>
                <a:buNone/>
              </a:pPr>
              <a:r>
                <a:rPr lang="en-US" sz="1600">
                  <a:solidFill>
                    <a:schemeClr val="dk1"/>
                  </a:solidFill>
                  <a:latin typeface="Calibri"/>
                  <a:ea typeface="Calibri"/>
                  <a:cs typeface="Calibri"/>
                  <a:sym typeface="Calibri"/>
                </a:rPr>
                <a:t>RAM</a:t>
              </a:r>
              <a:endParaRPr/>
            </a:p>
            <a:p>
              <a:pPr indent="0" lvl="0" marL="0" marR="0" rtl="0" algn="ctr">
                <a:lnSpc>
                  <a:spcPct val="67000"/>
                </a:lnSpc>
                <a:spcBef>
                  <a:spcPts val="0"/>
                </a:spcBef>
                <a:spcAft>
                  <a:spcPts val="0"/>
                </a:spcAft>
                <a:buNone/>
              </a:pPr>
              <a:r>
                <a:rPr lang="en-US" sz="1600">
                  <a:solidFill>
                    <a:schemeClr val="dk1"/>
                  </a:solidFill>
                  <a:latin typeface="Calibri"/>
                  <a:ea typeface="Calibri"/>
                  <a:cs typeface="Calibri"/>
                  <a:sym typeface="Calibri"/>
                </a:rPr>
                <a:t>size</a:t>
              </a:r>
              <a:endParaRPr/>
            </a:p>
          </p:txBody>
        </p:sp>
      </p:grpSp>
      <p:sp>
        <p:nvSpPr>
          <p:cNvPr id="498" name="Google Shape;498;p40"/>
          <p:cNvSpPr txBox="1"/>
          <p:nvPr/>
        </p:nvSpPr>
        <p:spPr>
          <a:xfrm>
            <a:off x="633559" y="6040833"/>
            <a:ext cx="58541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0x00</a:t>
            </a:r>
            <a:endParaRPr/>
          </a:p>
        </p:txBody>
      </p:sp>
      <p:sp>
        <p:nvSpPr>
          <p:cNvPr id="499" name="Google Shape;499;p40"/>
          <p:cNvSpPr txBox="1"/>
          <p:nvPr/>
        </p:nvSpPr>
        <p:spPr>
          <a:xfrm>
            <a:off x="434089" y="3134296"/>
            <a:ext cx="893643" cy="435184"/>
          </a:xfrm>
          <a:prstGeom prst="rect">
            <a:avLst/>
          </a:prstGeom>
          <a:noFill/>
          <a:ln>
            <a:noFill/>
          </a:ln>
        </p:spPr>
        <p:txBody>
          <a:bodyPr anchorCtr="0" anchor="t" bIns="45700" lIns="91425" spcFirstLastPara="1" rIns="91425" wrap="square" tIns="45700">
            <a:spAutoFit/>
          </a:bodyPr>
          <a:lstStyle/>
          <a:p>
            <a:pPr indent="0" lvl="0" marL="0" marR="0" rtl="0" algn="ctr">
              <a:lnSpc>
                <a:spcPct val="67000"/>
              </a:lnSpc>
              <a:spcBef>
                <a:spcPts val="0"/>
              </a:spcBef>
              <a:spcAft>
                <a:spcPts val="0"/>
              </a:spcAft>
              <a:buNone/>
            </a:pPr>
            <a:r>
              <a:rPr lang="en-US" sz="1600">
                <a:solidFill>
                  <a:schemeClr val="dk1"/>
                </a:solidFill>
                <a:latin typeface="Calibri"/>
                <a:ea typeface="Calibri"/>
                <a:cs typeface="Calibri"/>
                <a:sym typeface="Calibri"/>
              </a:rPr>
              <a:t>Program</a:t>
            </a:r>
            <a:endParaRPr/>
          </a:p>
          <a:p>
            <a:pPr indent="0" lvl="0" marL="0" marR="0" rtl="0" algn="ctr">
              <a:lnSpc>
                <a:spcPct val="67000"/>
              </a:lnSpc>
              <a:spcBef>
                <a:spcPts val="0"/>
              </a:spcBef>
              <a:spcAft>
                <a:spcPts val="0"/>
              </a:spcAft>
              <a:buNone/>
            </a:pPr>
            <a:r>
              <a:rPr lang="en-US" sz="1600">
                <a:solidFill>
                  <a:schemeClr val="dk1"/>
                </a:solidFill>
                <a:latin typeface="Calibri"/>
                <a:ea typeface="Calibri"/>
                <a:cs typeface="Calibri"/>
                <a:sym typeface="Calibri"/>
              </a:rPr>
              <a:t>size</a:t>
            </a:r>
            <a:endParaRPr/>
          </a:p>
        </p:txBody>
      </p:sp>
      <p:sp>
        <p:nvSpPr>
          <p:cNvPr id="500" name="Google Shape;500;p40"/>
          <p:cNvSpPr txBox="1"/>
          <p:nvPr/>
        </p:nvSpPr>
        <p:spPr>
          <a:xfrm>
            <a:off x="6029214" y="4194447"/>
            <a:ext cx="606256"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600">
                <a:solidFill>
                  <a:schemeClr val="dk1"/>
                </a:solidFill>
                <a:latin typeface="Calibri"/>
                <a:ea typeface="Calibri"/>
                <a:cs typeface="Calibri"/>
                <a:sym typeface="Calibri"/>
              </a:rPr>
              <a:t>&gt;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Large Programs:</a:t>
            </a:r>
            <a:br>
              <a:rPr lang="en-US"/>
            </a:br>
            <a:r>
              <a:rPr lang="en-US"/>
              <a:t>Overlays (2)</a:t>
            </a:r>
            <a:endParaRPr/>
          </a:p>
        </p:txBody>
      </p:sp>
      <p:sp>
        <p:nvSpPr>
          <p:cNvPr id="507" name="Google Shape;507;p41"/>
          <p:cNvSpPr txBox="1"/>
          <p:nvPr>
            <p:ph idx="1" type="body"/>
          </p:nvPr>
        </p:nvSpPr>
        <p:spPr>
          <a:xfrm>
            <a:off x="628650" y="1825625"/>
            <a:ext cx="7540394"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How to deal with a program that is bigger than the available physical memory?</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508" name="Google Shape;508;p41"/>
          <p:cNvPicPr preferRelativeResize="0"/>
          <p:nvPr/>
        </p:nvPicPr>
        <p:blipFill rotWithShape="1">
          <a:blip r:embed="rId3">
            <a:alphaModFix/>
          </a:blip>
          <a:srcRect b="0" l="0" r="0" t="0"/>
          <a:stretch/>
        </p:blipFill>
        <p:spPr>
          <a:xfrm>
            <a:off x="5169498" y="3965189"/>
            <a:ext cx="3974502" cy="2076938"/>
          </a:xfrm>
          <a:prstGeom prst="rect">
            <a:avLst/>
          </a:prstGeom>
          <a:noFill/>
          <a:ln>
            <a:noFill/>
          </a:ln>
        </p:spPr>
      </p:pic>
      <p:sp>
        <p:nvSpPr>
          <p:cNvPr id="509" name="Google Shape;509;p41"/>
          <p:cNvSpPr/>
          <p:nvPr/>
        </p:nvSpPr>
        <p:spPr>
          <a:xfrm>
            <a:off x="628650" y="3221753"/>
            <a:ext cx="4694248" cy="299928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2800"/>
              <a:buFont typeface="Arial"/>
              <a:buChar char="•"/>
            </a:pPr>
            <a:r>
              <a:rPr lang="en-US" sz="2800">
                <a:solidFill>
                  <a:srgbClr val="000000"/>
                </a:solidFill>
                <a:latin typeface="Calibri"/>
                <a:ea typeface="Calibri"/>
                <a:cs typeface="Calibri"/>
                <a:sym typeface="Calibri"/>
              </a:rPr>
              <a:t>Overlays</a:t>
            </a:r>
            <a:endParaRPr/>
          </a:p>
          <a:p>
            <a:pPr indent="-228600" lvl="1" marL="6858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Only load part of the program</a:t>
            </a:r>
            <a:endParaRPr/>
          </a:p>
          <a:p>
            <a:pPr indent="-228600" lvl="1" marL="6858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Programmer breaks </a:t>
            </a:r>
            <a:r>
              <a:rPr b="1" i="0" lang="en-US" sz="2400" u="none" cap="none" strike="noStrike">
                <a:solidFill>
                  <a:srgbClr val="000000"/>
                </a:solidFill>
                <a:latin typeface="Calibri"/>
                <a:ea typeface="Calibri"/>
                <a:cs typeface="Calibri"/>
                <a:sym typeface="Calibri"/>
              </a:rPr>
              <a:t>address space into pieces</a:t>
            </a:r>
            <a:r>
              <a:rPr b="0" i="0" lang="en-US" sz="2400" u="none" cap="none" strike="noStrike">
                <a:solidFill>
                  <a:srgbClr val="000000"/>
                </a:solidFill>
                <a:latin typeface="Calibri"/>
                <a:ea typeface="Calibri"/>
                <a:cs typeface="Calibri"/>
                <a:sym typeface="Calibri"/>
              </a:rPr>
              <a:t> that fit into physical memory</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Pieces called </a:t>
            </a:r>
            <a:r>
              <a:rPr b="1" i="0" lang="en-US" sz="2400" u="none" cap="none" strike="noStrike">
                <a:solidFill>
                  <a:schemeClr val="dk1"/>
                </a:solidFill>
                <a:latin typeface="Calibri"/>
                <a:ea typeface="Calibri"/>
                <a:cs typeface="Calibri"/>
                <a:sym typeface="Calibri"/>
              </a:rPr>
              <a:t>overlays</a:t>
            </a:r>
            <a:r>
              <a:rPr b="0" i="0" lang="en-US" sz="2400" u="none" cap="none" strike="noStrike">
                <a:solidFill>
                  <a:schemeClr val="dk1"/>
                </a:solidFill>
                <a:latin typeface="Calibri"/>
                <a:ea typeface="Calibri"/>
                <a:cs typeface="Calibri"/>
                <a:sym typeface="Calibri"/>
              </a:rPr>
              <a:t>, are loaded and unloaded by the program </a:t>
            </a:r>
            <a:r>
              <a:rPr b="1" i="0" lang="en-US" sz="2400" u="none" cap="none" strike="noStrike">
                <a:solidFill>
                  <a:schemeClr val="dk1"/>
                </a:solidFill>
                <a:latin typeface="Calibri"/>
                <a:ea typeface="Calibri"/>
                <a:cs typeface="Calibri"/>
                <a:sym typeface="Calibri"/>
              </a:rPr>
              <a:t>(no hardware, no OS)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...But Physical Memory</a:t>
            </a:r>
            <a:endParaRPr/>
          </a:p>
        </p:txBody>
      </p:sp>
      <p:sp>
        <p:nvSpPr>
          <p:cNvPr id="103" name="Google Shape;103;p15"/>
          <p:cNvSpPr txBox="1"/>
          <p:nvPr>
            <p:ph idx="1" type="body"/>
          </p:nvPr>
        </p:nvSpPr>
        <p:spPr>
          <a:xfrm>
            <a:off x="628650" y="1825625"/>
            <a:ext cx="3886200" cy="4351200"/>
          </a:xfrm>
          <a:prstGeom prst="rect">
            <a:avLst/>
          </a:prstGeom>
        </p:spPr>
        <p:txBody>
          <a:bodyPr anchorCtr="0" anchor="t" bIns="45700" lIns="91425" spcFirstLastPara="1" rIns="91425" wrap="square" tIns="45700">
            <a:normAutofit/>
          </a:bodyPr>
          <a:lstStyle/>
          <a:p>
            <a:pPr indent="-241934" lvl="0" marL="228600" rtl="0" algn="l">
              <a:spcBef>
                <a:spcPts val="0"/>
              </a:spcBef>
              <a:spcAft>
                <a:spcPts val="0"/>
              </a:spcAft>
              <a:buSzPts val="2800"/>
              <a:buChar char="•"/>
            </a:pPr>
            <a:r>
              <a:rPr lang="en-US"/>
              <a:t>P</a:t>
            </a:r>
            <a:r>
              <a:rPr lang="en-US"/>
              <a:t>hysical memory (RAM) is a hardware array </a:t>
            </a:r>
            <a:r>
              <a:rPr lang="en-US"/>
              <a:t>consisting</a:t>
            </a:r>
            <a:r>
              <a:rPr lang="en-US"/>
              <a:t> of words</a:t>
            </a:r>
            <a:endParaRPr/>
          </a:p>
          <a:p>
            <a:pPr indent="-292100" lvl="1" marL="685800" rtl="0" algn="l">
              <a:spcBef>
                <a:spcPts val="0"/>
              </a:spcBef>
              <a:spcAft>
                <a:spcPts val="0"/>
              </a:spcAft>
              <a:buSzPts val="2800"/>
              <a:buChar char="•"/>
            </a:pPr>
            <a:r>
              <a:rPr lang="en-US"/>
              <a:t>Word → fixed-size unit of data (typically 2 bytes)</a:t>
            </a:r>
            <a:endParaRPr/>
          </a:p>
          <a:p>
            <a:pPr indent="0" lvl="0" marL="685800" rtl="0" algn="l">
              <a:spcBef>
                <a:spcPts val="0"/>
              </a:spcBef>
              <a:spcAft>
                <a:spcPts val="0"/>
              </a:spcAft>
              <a:buNone/>
            </a:pPr>
            <a:r>
              <a:t/>
            </a:r>
            <a:endParaRPr/>
          </a:p>
          <a:p>
            <a:pPr indent="0" lvl="0" marL="0" rtl="0" algn="l">
              <a:spcBef>
                <a:spcPts val="0"/>
              </a:spcBef>
              <a:spcAft>
                <a:spcPts val="0"/>
              </a:spcAft>
              <a:buNone/>
            </a:pPr>
            <a:r>
              <a:t/>
            </a:r>
            <a:endParaRPr/>
          </a:p>
        </p:txBody>
      </p:sp>
      <p:pic>
        <p:nvPicPr>
          <p:cNvPr id="104" name="Google Shape;104;p15"/>
          <p:cNvPicPr preferRelativeResize="0"/>
          <p:nvPr/>
        </p:nvPicPr>
        <p:blipFill>
          <a:blip r:embed="rId3">
            <a:alphaModFix/>
          </a:blip>
          <a:stretch>
            <a:fillRect/>
          </a:stretch>
        </p:blipFill>
        <p:spPr>
          <a:xfrm>
            <a:off x="4811875" y="1868221"/>
            <a:ext cx="3608399" cy="17513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Large Programs:</a:t>
            </a:r>
            <a:br>
              <a:rPr lang="en-US"/>
            </a:br>
            <a:r>
              <a:rPr lang="en-US"/>
              <a:t>Overlays (3)</a:t>
            </a:r>
            <a:endParaRPr/>
          </a:p>
        </p:txBody>
      </p:sp>
      <p:sp>
        <p:nvSpPr>
          <p:cNvPr id="516" name="Google Shape;516;p42"/>
          <p:cNvSpPr txBox="1"/>
          <p:nvPr>
            <p:ph idx="1" type="body"/>
          </p:nvPr>
        </p:nvSpPr>
        <p:spPr>
          <a:xfrm>
            <a:off x="628650" y="1825626"/>
            <a:ext cx="7886700" cy="3378187"/>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Overlay manager </a:t>
            </a:r>
            <a:r>
              <a:rPr b="1" lang="en-US"/>
              <a:t>(part of the program)</a:t>
            </a:r>
            <a:endParaRPr/>
          </a:p>
          <a:p>
            <a:pPr indent="-228600" lvl="1" marL="685800" rtl="0" algn="l">
              <a:lnSpc>
                <a:spcPct val="90000"/>
              </a:lnSpc>
              <a:spcBef>
                <a:spcPts val="500"/>
              </a:spcBef>
              <a:spcAft>
                <a:spcPts val="0"/>
              </a:spcAft>
              <a:buClr>
                <a:schemeClr val="dk1"/>
              </a:buClr>
              <a:buSzPct val="100000"/>
              <a:buChar char="•"/>
            </a:pPr>
            <a:r>
              <a:rPr lang="en-US"/>
              <a:t>Loads an overlay segment when it is not in RAM</a:t>
            </a:r>
            <a:endParaRPr/>
          </a:p>
          <a:p>
            <a:pPr indent="-228600" lvl="1" marL="685800" rtl="0" algn="l">
              <a:lnSpc>
                <a:spcPct val="90000"/>
              </a:lnSpc>
              <a:spcBef>
                <a:spcPts val="500"/>
              </a:spcBef>
              <a:spcAft>
                <a:spcPts val="0"/>
              </a:spcAft>
              <a:buClr>
                <a:schemeClr val="dk1"/>
              </a:buClr>
              <a:buSzPct val="100000"/>
              <a:buChar char="•"/>
            </a:pPr>
            <a:r>
              <a:rPr lang="en-US"/>
              <a:t>Eventually unloads a segment previously in RAM</a:t>
            </a:r>
            <a:endParaRPr/>
          </a:p>
          <a:p>
            <a:pPr indent="-228600" lvl="0" marL="228600" rtl="0" algn="l">
              <a:lnSpc>
                <a:spcPct val="90000"/>
              </a:lnSpc>
              <a:spcBef>
                <a:spcPts val="1000"/>
              </a:spcBef>
              <a:spcAft>
                <a:spcPts val="0"/>
              </a:spcAft>
              <a:buClr>
                <a:schemeClr val="dk1"/>
              </a:buClr>
              <a:buSzPct val="100000"/>
              <a:buChar char="•"/>
            </a:pPr>
            <a:r>
              <a:rPr lang="en-US"/>
              <a:t>Overlays Mechanism</a:t>
            </a:r>
            <a:endParaRPr/>
          </a:p>
          <a:p>
            <a:pPr indent="-228600" lvl="1" marL="685800" rtl="0" algn="l">
              <a:lnSpc>
                <a:spcPct val="90000"/>
              </a:lnSpc>
              <a:spcBef>
                <a:spcPts val="500"/>
              </a:spcBef>
              <a:spcAft>
                <a:spcPts val="0"/>
              </a:spcAft>
              <a:buClr>
                <a:schemeClr val="dk1"/>
              </a:buClr>
              <a:buSzPct val="100000"/>
              <a:buChar char="•"/>
            </a:pPr>
            <a:r>
              <a:rPr lang="en-US"/>
              <a:t>One root segment (always in RAM)</a:t>
            </a:r>
            <a:endParaRPr/>
          </a:p>
          <a:p>
            <a:pPr indent="-228600" lvl="2" marL="1143000" rtl="0" algn="l">
              <a:lnSpc>
                <a:spcPct val="90000"/>
              </a:lnSpc>
              <a:spcBef>
                <a:spcPts val="500"/>
              </a:spcBef>
              <a:spcAft>
                <a:spcPts val="0"/>
              </a:spcAft>
              <a:buClr>
                <a:schemeClr val="dk1"/>
              </a:buClr>
              <a:buSzPct val="100000"/>
              <a:buChar char="•"/>
            </a:pPr>
            <a:r>
              <a:rPr lang="en-US"/>
              <a:t>Includes overlay manager</a:t>
            </a:r>
            <a:endParaRPr/>
          </a:p>
          <a:p>
            <a:pPr indent="-228600" lvl="1" marL="685800" rtl="0" algn="l">
              <a:lnSpc>
                <a:spcPct val="90000"/>
              </a:lnSpc>
              <a:spcBef>
                <a:spcPts val="500"/>
              </a:spcBef>
              <a:spcAft>
                <a:spcPts val="0"/>
              </a:spcAft>
              <a:buClr>
                <a:schemeClr val="dk1"/>
              </a:buClr>
              <a:buSzPct val="100000"/>
              <a:buChar char="•"/>
            </a:pPr>
            <a:r>
              <a:rPr lang="en-US"/>
              <a:t>2 or more memory partitions</a:t>
            </a:r>
            <a:endParaRPr/>
          </a:p>
          <a:p>
            <a:pPr indent="-228600" lvl="1" marL="685800" rtl="0" algn="l">
              <a:lnSpc>
                <a:spcPct val="90000"/>
              </a:lnSpc>
              <a:spcBef>
                <a:spcPts val="500"/>
              </a:spcBef>
              <a:spcAft>
                <a:spcPts val="0"/>
              </a:spcAft>
              <a:buClr>
                <a:schemeClr val="dk1"/>
              </a:buClr>
              <a:buSzPct val="100000"/>
              <a:buChar char="•"/>
            </a:pPr>
            <a:r>
              <a:rPr lang="en-US"/>
              <a:t>Within each partition any number of overlay segments</a:t>
            </a:r>
            <a:endParaRPr/>
          </a:p>
          <a:p>
            <a:pPr indent="-228600" lvl="1" marL="685800" rtl="0" algn="l">
              <a:lnSpc>
                <a:spcPct val="90000"/>
              </a:lnSpc>
              <a:spcBef>
                <a:spcPts val="500"/>
              </a:spcBef>
              <a:spcAft>
                <a:spcPts val="0"/>
              </a:spcAft>
              <a:buClr>
                <a:schemeClr val="dk1"/>
              </a:buClr>
              <a:buSzPct val="100000"/>
              <a:buChar char="•"/>
            </a:pPr>
            <a:r>
              <a:rPr lang="en-US"/>
              <a:t>Only 1 overlay segment can be in a partition at a given time</a:t>
            </a:r>
            <a:endParaRPr/>
          </a:p>
        </p:txBody>
      </p:sp>
      <p:pic>
        <p:nvPicPr>
          <p:cNvPr id="517" name="Google Shape;517;p42"/>
          <p:cNvPicPr preferRelativeResize="0"/>
          <p:nvPr/>
        </p:nvPicPr>
        <p:blipFill rotWithShape="1">
          <a:blip r:embed="rId3">
            <a:alphaModFix/>
          </a:blip>
          <a:srcRect b="0" l="0" r="0" t="0"/>
          <a:stretch/>
        </p:blipFill>
        <p:spPr>
          <a:xfrm>
            <a:off x="405727" y="5070853"/>
            <a:ext cx="8332546" cy="152686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Large Programs:</a:t>
            </a:r>
            <a:br>
              <a:rPr lang="en-US"/>
            </a:br>
            <a:r>
              <a:rPr lang="en-US"/>
              <a:t>Overlays (4)</a:t>
            </a:r>
            <a:endParaRPr/>
          </a:p>
        </p:txBody>
      </p:sp>
      <p:sp>
        <p:nvSpPr>
          <p:cNvPr id="523" name="Google Shape;523;p4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Issue(s)</a:t>
            </a:r>
            <a:endParaRPr/>
          </a:p>
          <a:p>
            <a:pPr indent="-228600" lvl="0" marL="228600" rtl="0" algn="l">
              <a:lnSpc>
                <a:spcPct val="90000"/>
              </a:lnSpc>
              <a:spcBef>
                <a:spcPts val="1000"/>
              </a:spcBef>
              <a:spcAft>
                <a:spcPts val="0"/>
              </a:spcAft>
              <a:buClr>
                <a:schemeClr val="dk1"/>
              </a:buClr>
              <a:buSzPts val="2800"/>
              <a:buChar char="•"/>
            </a:pPr>
            <a:r>
              <a:rPr lang="en-US"/>
              <a:t>Implemented in the program itself</a:t>
            </a:r>
            <a:endParaRPr/>
          </a:p>
          <a:p>
            <a:pPr indent="-228600" lvl="1" marL="685800" rtl="0" algn="l">
              <a:lnSpc>
                <a:spcPct val="90000"/>
              </a:lnSpc>
              <a:spcBef>
                <a:spcPts val="500"/>
              </a:spcBef>
              <a:spcAft>
                <a:spcPts val="0"/>
              </a:spcAft>
              <a:buClr>
                <a:schemeClr val="dk1"/>
              </a:buClr>
              <a:buSzPts val="2400"/>
              <a:buChar char="•"/>
            </a:pPr>
            <a:r>
              <a:rPr lang="en-US"/>
              <a:t>High complexity for the developer</a:t>
            </a:r>
            <a:endParaRPr/>
          </a:p>
          <a:p>
            <a:pPr indent="-228600" lvl="1" marL="685800" rtl="0" algn="l">
              <a:lnSpc>
                <a:spcPct val="90000"/>
              </a:lnSpc>
              <a:spcBef>
                <a:spcPts val="500"/>
              </a:spcBef>
              <a:spcAft>
                <a:spcPts val="0"/>
              </a:spcAft>
              <a:buClr>
                <a:schemeClr val="dk1"/>
              </a:buClr>
              <a:buSzPts val="2400"/>
              <a:buChar char="•"/>
            </a:pPr>
            <a:r>
              <a:rPr b="1" lang="en-US"/>
              <a:t>Not general management of resources (no OS involved)</a:t>
            </a:r>
            <a:endParaRPr/>
          </a:p>
          <a:p>
            <a:pPr indent="-228600" lvl="2" marL="1143000" rtl="0" algn="l">
              <a:lnSpc>
                <a:spcPct val="90000"/>
              </a:lnSpc>
              <a:spcBef>
                <a:spcPts val="500"/>
              </a:spcBef>
              <a:spcAft>
                <a:spcPts val="0"/>
              </a:spcAft>
              <a:buClr>
                <a:schemeClr val="dk1"/>
              </a:buClr>
              <a:buSzPts val="2000"/>
              <a:buChar char="•"/>
            </a:pPr>
            <a:r>
              <a:rPr lang="en-US"/>
              <a:t>Reduced memory exploitation</a:t>
            </a:r>
            <a:endParaRPr/>
          </a:p>
          <a:p>
            <a:pPr indent="-228600" lvl="1" marL="685800" rtl="0" algn="l">
              <a:lnSpc>
                <a:spcPct val="90000"/>
              </a:lnSpc>
              <a:spcBef>
                <a:spcPts val="500"/>
              </a:spcBef>
              <a:spcAft>
                <a:spcPts val="0"/>
              </a:spcAft>
              <a:buClr>
                <a:schemeClr val="dk1"/>
              </a:buClr>
              <a:buSzPts val="2400"/>
              <a:buChar char="•"/>
            </a:pPr>
            <a:r>
              <a:rPr lang="en-US"/>
              <a:t>Management overhead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4"/>
          <p:cNvSpPr txBox="1"/>
          <p:nvPr>
            <p:ph type="title"/>
          </p:nvPr>
        </p:nvSpPr>
        <p:spPr>
          <a:xfrm>
            <a:off x="628650" y="365126"/>
            <a:ext cx="8258176"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How To Run</a:t>
            </a:r>
            <a:br>
              <a:rPr lang="en-US"/>
            </a:br>
            <a:r>
              <a:rPr lang="en-US"/>
              <a:t>Programs on Physical Memory</a:t>
            </a:r>
            <a:endParaRPr/>
          </a:p>
        </p:txBody>
      </p:sp>
      <p:sp>
        <p:nvSpPr>
          <p:cNvPr id="530" name="Google Shape;530;p4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Base+Limit registers</a:t>
            </a:r>
            <a:endParaRPr/>
          </a:p>
          <a:p>
            <a:pPr indent="-228600" lvl="1" marL="685800" rtl="0" algn="l">
              <a:lnSpc>
                <a:spcPct val="90000"/>
              </a:lnSpc>
              <a:spcBef>
                <a:spcPts val="500"/>
              </a:spcBef>
              <a:spcAft>
                <a:spcPts val="0"/>
              </a:spcAft>
              <a:buClr>
                <a:schemeClr val="dk1"/>
              </a:buClr>
              <a:buSzPts val="2400"/>
              <a:buChar char="•"/>
            </a:pPr>
            <a:r>
              <a:rPr lang="en-US"/>
              <a:t>Protection</a:t>
            </a:r>
            <a:endParaRPr/>
          </a:p>
          <a:p>
            <a:pPr indent="-228600" lvl="1" marL="685800" rtl="0" algn="l">
              <a:lnSpc>
                <a:spcPct val="90000"/>
              </a:lnSpc>
              <a:spcBef>
                <a:spcPts val="500"/>
              </a:spcBef>
              <a:spcAft>
                <a:spcPts val="0"/>
              </a:spcAft>
              <a:buClr>
                <a:schemeClr val="dk1"/>
              </a:buClr>
              <a:buSzPts val="2400"/>
              <a:buChar char="•"/>
            </a:pPr>
            <a:r>
              <a:rPr lang="en-US"/>
              <a:t>Relocation</a:t>
            </a:r>
            <a:endParaRPr/>
          </a:p>
          <a:p>
            <a:pPr indent="-228600" lvl="0" marL="228600" rtl="0" algn="l">
              <a:lnSpc>
                <a:spcPct val="90000"/>
              </a:lnSpc>
              <a:spcBef>
                <a:spcPts val="1000"/>
              </a:spcBef>
              <a:spcAft>
                <a:spcPts val="0"/>
              </a:spcAft>
              <a:buClr>
                <a:schemeClr val="dk1"/>
              </a:buClr>
              <a:buSzPts val="2800"/>
              <a:buChar char="•"/>
            </a:pPr>
            <a:r>
              <a:rPr lang="en-US"/>
              <a:t>Swapping</a:t>
            </a:r>
            <a:endParaRPr/>
          </a:p>
          <a:p>
            <a:pPr indent="-228600" lvl="1" marL="685800" rtl="0" algn="l">
              <a:lnSpc>
                <a:spcPct val="90000"/>
              </a:lnSpc>
              <a:spcBef>
                <a:spcPts val="500"/>
              </a:spcBef>
              <a:spcAft>
                <a:spcPts val="0"/>
              </a:spcAft>
              <a:buClr>
                <a:schemeClr val="dk1"/>
              </a:buClr>
              <a:buSzPts val="2400"/>
              <a:buChar char="•"/>
            </a:pPr>
            <a:r>
              <a:rPr lang="en-US"/>
              <a:t>Fitting multiple programs</a:t>
            </a:r>
            <a:endParaRPr/>
          </a:p>
          <a:p>
            <a:pPr indent="-228600" lvl="0" marL="228600" rtl="0" algn="l">
              <a:lnSpc>
                <a:spcPct val="90000"/>
              </a:lnSpc>
              <a:spcBef>
                <a:spcPts val="1000"/>
              </a:spcBef>
              <a:spcAft>
                <a:spcPts val="0"/>
              </a:spcAft>
              <a:buClr>
                <a:schemeClr val="dk1"/>
              </a:buClr>
              <a:buSzPts val="2800"/>
              <a:buChar char="•"/>
            </a:pPr>
            <a:r>
              <a:rPr lang="en-US"/>
              <a:t>Compaction/memory management</a:t>
            </a:r>
            <a:endParaRPr/>
          </a:p>
          <a:p>
            <a:pPr indent="-228600" lvl="1" marL="685800" rtl="0" algn="l">
              <a:lnSpc>
                <a:spcPct val="90000"/>
              </a:lnSpc>
              <a:spcBef>
                <a:spcPts val="500"/>
              </a:spcBef>
              <a:spcAft>
                <a:spcPts val="0"/>
              </a:spcAft>
              <a:buClr>
                <a:schemeClr val="dk1"/>
              </a:buClr>
              <a:buSzPts val="2400"/>
              <a:buChar char="•"/>
            </a:pPr>
            <a:r>
              <a:rPr lang="en-US"/>
              <a:t>Fragmentation </a:t>
            </a:r>
            <a:r>
              <a:rPr b="1" lang="en-US">
                <a:solidFill>
                  <a:srgbClr val="FF0000"/>
                </a:solidFill>
              </a:rPr>
              <a:t>– very expensive</a:t>
            </a:r>
            <a:endParaRPr/>
          </a:p>
          <a:p>
            <a:pPr indent="-228600" lvl="0" marL="228600" rtl="0" algn="l">
              <a:lnSpc>
                <a:spcPct val="90000"/>
              </a:lnSpc>
              <a:spcBef>
                <a:spcPts val="1000"/>
              </a:spcBef>
              <a:spcAft>
                <a:spcPts val="0"/>
              </a:spcAft>
              <a:buClr>
                <a:schemeClr val="dk1"/>
              </a:buClr>
              <a:buSzPts val="2800"/>
              <a:buChar char="•"/>
            </a:pPr>
            <a:r>
              <a:rPr lang="en-US"/>
              <a:t>Overlay manager</a:t>
            </a:r>
            <a:endParaRPr/>
          </a:p>
          <a:p>
            <a:pPr indent="-228600" lvl="1" marL="685800" rtl="0" algn="l">
              <a:lnSpc>
                <a:spcPct val="90000"/>
              </a:lnSpc>
              <a:spcBef>
                <a:spcPts val="500"/>
              </a:spcBef>
              <a:spcAft>
                <a:spcPts val="0"/>
              </a:spcAft>
              <a:buClr>
                <a:schemeClr val="dk1"/>
              </a:buClr>
              <a:buSzPts val="2400"/>
              <a:buChar char="•"/>
            </a:pPr>
            <a:r>
              <a:rPr lang="en-US"/>
              <a:t>Application larger than memory </a:t>
            </a:r>
            <a:r>
              <a:rPr b="1" lang="en-US">
                <a:solidFill>
                  <a:srgbClr val="FF0000"/>
                </a:solidFill>
              </a:rPr>
              <a:t>– very expensive, difficult to program, reduced resource exploitation, no operating system involvement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...But Physical Memory</a:t>
            </a:r>
            <a:endParaRPr/>
          </a:p>
        </p:txBody>
      </p:sp>
      <p:sp>
        <p:nvSpPr>
          <p:cNvPr id="111" name="Google Shape;111;p16"/>
          <p:cNvSpPr txBox="1"/>
          <p:nvPr>
            <p:ph idx="1" type="body"/>
          </p:nvPr>
        </p:nvSpPr>
        <p:spPr>
          <a:xfrm>
            <a:off x="628650" y="1825625"/>
            <a:ext cx="3886200" cy="4351200"/>
          </a:xfrm>
          <a:prstGeom prst="rect">
            <a:avLst/>
          </a:prstGeom>
        </p:spPr>
        <p:txBody>
          <a:bodyPr anchorCtr="0" anchor="t" bIns="45700" lIns="91425" spcFirstLastPara="1" rIns="91425" wrap="square" tIns="45700">
            <a:normAutofit/>
          </a:bodyPr>
          <a:lstStyle/>
          <a:p>
            <a:pPr indent="-241934" lvl="0" marL="228600" rtl="0" algn="l">
              <a:spcBef>
                <a:spcPts val="0"/>
              </a:spcBef>
              <a:spcAft>
                <a:spcPts val="0"/>
              </a:spcAft>
              <a:buSzPts val="2800"/>
              <a:buChar char="•"/>
            </a:pPr>
            <a:r>
              <a:rPr lang="en-US"/>
              <a:t>Physical memory (RAM) is a hardware array consisting of words</a:t>
            </a:r>
            <a:endParaRPr/>
          </a:p>
          <a:p>
            <a:pPr indent="-292100" lvl="1" marL="685800" rtl="0" algn="l">
              <a:spcBef>
                <a:spcPts val="0"/>
              </a:spcBef>
              <a:spcAft>
                <a:spcPts val="0"/>
              </a:spcAft>
              <a:buSzPts val="2800"/>
              <a:buChar char="•"/>
            </a:pPr>
            <a:r>
              <a:rPr lang="en-US"/>
              <a:t>Word → fixed-size unit of data (typically 2 bytes)</a:t>
            </a:r>
            <a:endParaRPr/>
          </a:p>
          <a:p>
            <a:pPr indent="0" lvl="0" marL="685800" rtl="0" algn="l">
              <a:spcBef>
                <a:spcPts val="0"/>
              </a:spcBef>
              <a:spcAft>
                <a:spcPts val="0"/>
              </a:spcAft>
              <a:buNone/>
            </a:pPr>
            <a:r>
              <a:t/>
            </a:r>
            <a:endParaRPr/>
          </a:p>
          <a:p>
            <a:pPr indent="-241934" lvl="0" marL="228600" rtl="0" algn="l">
              <a:spcBef>
                <a:spcPts val="0"/>
              </a:spcBef>
              <a:spcAft>
                <a:spcPts val="0"/>
              </a:spcAft>
              <a:buSzPts val="2800"/>
              <a:buChar char="•"/>
            </a:pPr>
            <a:r>
              <a:rPr lang="en-US"/>
              <a:t>Array grows based on available hardware</a:t>
            </a:r>
            <a:endParaRPr/>
          </a:p>
        </p:txBody>
      </p:sp>
      <p:pic>
        <p:nvPicPr>
          <p:cNvPr id="112" name="Google Shape;112;p16"/>
          <p:cNvPicPr preferRelativeResize="0"/>
          <p:nvPr/>
        </p:nvPicPr>
        <p:blipFill>
          <a:blip r:embed="rId3">
            <a:alphaModFix/>
          </a:blip>
          <a:stretch>
            <a:fillRect/>
          </a:stretch>
        </p:blipFill>
        <p:spPr>
          <a:xfrm>
            <a:off x="4811875" y="1868221"/>
            <a:ext cx="3608399" cy="1751325"/>
          </a:xfrm>
          <a:prstGeom prst="rect">
            <a:avLst/>
          </a:prstGeom>
          <a:noFill/>
          <a:ln>
            <a:noFill/>
          </a:ln>
        </p:spPr>
      </p:pic>
      <p:pic>
        <p:nvPicPr>
          <p:cNvPr id="113" name="Google Shape;113;p16"/>
          <p:cNvPicPr preferRelativeResize="0"/>
          <p:nvPr/>
        </p:nvPicPr>
        <p:blipFill rotWithShape="1">
          <a:blip r:embed="rId3">
            <a:alphaModFix/>
          </a:blip>
          <a:srcRect b="18403" l="0" r="0" t="20291"/>
          <a:stretch/>
        </p:blipFill>
        <p:spPr>
          <a:xfrm>
            <a:off x="4811875" y="3139875"/>
            <a:ext cx="3608399" cy="812750"/>
          </a:xfrm>
          <a:prstGeom prst="rect">
            <a:avLst/>
          </a:prstGeom>
          <a:noFill/>
          <a:ln>
            <a:noFill/>
          </a:ln>
        </p:spPr>
      </p:pic>
      <p:pic>
        <p:nvPicPr>
          <p:cNvPr id="114" name="Google Shape;114;p16"/>
          <p:cNvPicPr preferRelativeResize="0"/>
          <p:nvPr/>
        </p:nvPicPr>
        <p:blipFill rotWithShape="1">
          <a:blip r:embed="rId3">
            <a:alphaModFix/>
          </a:blip>
          <a:srcRect b="18403" l="0" r="0" t="20291"/>
          <a:stretch/>
        </p:blipFill>
        <p:spPr>
          <a:xfrm>
            <a:off x="4811875" y="3886600"/>
            <a:ext cx="3608399" cy="812750"/>
          </a:xfrm>
          <a:prstGeom prst="rect">
            <a:avLst/>
          </a:prstGeom>
          <a:noFill/>
          <a:ln>
            <a:noFill/>
          </a:ln>
        </p:spPr>
      </p:pic>
      <p:pic>
        <p:nvPicPr>
          <p:cNvPr id="115" name="Google Shape;115;p16"/>
          <p:cNvPicPr preferRelativeResize="0"/>
          <p:nvPr/>
        </p:nvPicPr>
        <p:blipFill rotWithShape="1">
          <a:blip r:embed="rId3">
            <a:alphaModFix/>
          </a:blip>
          <a:srcRect b="18403" l="0" r="0" t="20291"/>
          <a:stretch/>
        </p:blipFill>
        <p:spPr>
          <a:xfrm>
            <a:off x="4811875" y="4699350"/>
            <a:ext cx="3608399" cy="812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One</a:t>
            </a:r>
            <a:r>
              <a:rPr lang="en-US"/>
              <a:t> Program with</a:t>
            </a:r>
            <a:br>
              <a:rPr lang="en-US"/>
            </a:br>
            <a:r>
              <a:rPr lang="en-US"/>
              <a:t>No Memory Abstraction</a:t>
            </a:r>
            <a:endParaRPr/>
          </a:p>
        </p:txBody>
      </p:sp>
      <p:sp>
        <p:nvSpPr>
          <p:cNvPr id="122" name="Google Shape;122;p17"/>
          <p:cNvSpPr txBox="1"/>
          <p:nvPr>
            <p:ph idx="1" type="body"/>
          </p:nvPr>
        </p:nvSpPr>
        <p:spPr>
          <a:xfrm>
            <a:off x="628650" y="1825625"/>
            <a:ext cx="7886700" cy="1053000"/>
          </a:xfrm>
          <a:prstGeom prst="rect">
            <a:avLst/>
          </a:prstGeom>
          <a:noFill/>
          <a:ln>
            <a:noFill/>
          </a:ln>
        </p:spPr>
        <p:txBody>
          <a:bodyPr anchorCtr="0" anchor="t" bIns="45700" lIns="91425" spcFirstLastPara="1" rIns="91425" wrap="square" tIns="45700">
            <a:normAutofit/>
          </a:bodyPr>
          <a:lstStyle/>
          <a:p>
            <a:pPr indent="-241934" lvl="0" marL="228600" rtl="0" algn="l">
              <a:lnSpc>
                <a:spcPct val="90000"/>
              </a:lnSpc>
              <a:spcBef>
                <a:spcPts val="0"/>
              </a:spcBef>
              <a:spcAft>
                <a:spcPts val="0"/>
              </a:spcAft>
              <a:buClr>
                <a:schemeClr val="dk1"/>
              </a:buClr>
              <a:buSzPts val="2800"/>
              <a:buChar char="•"/>
            </a:pPr>
            <a:r>
              <a:rPr lang="en-US"/>
              <a:t>The program lives and works directly on physical memory</a:t>
            </a:r>
            <a:endParaRPr/>
          </a:p>
        </p:txBody>
      </p:sp>
      <p:sp>
        <p:nvSpPr>
          <p:cNvPr id="123" name="Google Shape;123;p17"/>
          <p:cNvSpPr/>
          <p:nvPr/>
        </p:nvSpPr>
        <p:spPr>
          <a:xfrm>
            <a:off x="3365550" y="5797250"/>
            <a:ext cx="51498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n-US" sz="1600" u="none" cap="none" strike="noStrike">
                <a:solidFill>
                  <a:schemeClr val="dk1"/>
                </a:solidFill>
                <a:latin typeface="Arial"/>
                <a:ea typeface="Arial"/>
                <a:cs typeface="Arial"/>
                <a:sym typeface="Arial"/>
              </a:rPr>
              <a:t>Two simple ways of organizing memory with an operating system and one user process. (MOS Figure 3-1.)</a:t>
            </a:r>
            <a:endParaRPr i="1" sz="1600">
              <a:solidFill>
                <a:schemeClr val="dk1"/>
              </a:solidFill>
              <a:latin typeface="Calibri"/>
              <a:ea typeface="Calibri"/>
              <a:cs typeface="Calibri"/>
              <a:sym typeface="Calibri"/>
            </a:endParaRPr>
          </a:p>
        </p:txBody>
      </p:sp>
      <p:grpSp>
        <p:nvGrpSpPr>
          <p:cNvPr id="124" name="Google Shape;124;p17"/>
          <p:cNvGrpSpPr/>
          <p:nvPr/>
        </p:nvGrpSpPr>
        <p:grpSpPr>
          <a:xfrm>
            <a:off x="3433402" y="3070862"/>
            <a:ext cx="5081942" cy="2224089"/>
            <a:chOff x="2014202" y="3502415"/>
            <a:chExt cx="5081942" cy="2224089"/>
          </a:xfrm>
        </p:grpSpPr>
        <p:pic>
          <p:nvPicPr>
            <p:cNvPr id="125" name="Google Shape;125;p17"/>
            <p:cNvPicPr preferRelativeResize="0"/>
            <p:nvPr/>
          </p:nvPicPr>
          <p:blipFill rotWithShape="1">
            <a:blip r:embed="rId3">
              <a:alphaModFix/>
            </a:blip>
            <a:srcRect b="0" l="0" r="35072" t="0"/>
            <a:stretch/>
          </p:blipFill>
          <p:spPr>
            <a:xfrm>
              <a:off x="3229513" y="3711644"/>
              <a:ext cx="2757341" cy="2014860"/>
            </a:xfrm>
            <a:prstGeom prst="rect">
              <a:avLst/>
            </a:prstGeom>
            <a:noFill/>
            <a:ln>
              <a:noFill/>
            </a:ln>
          </p:spPr>
        </p:pic>
        <p:sp>
          <p:nvSpPr>
            <p:cNvPr id="126" name="Google Shape;126;p17"/>
            <p:cNvSpPr/>
            <p:nvPr/>
          </p:nvSpPr>
          <p:spPr>
            <a:xfrm>
              <a:off x="4181495" y="3636266"/>
              <a:ext cx="575035" cy="2922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27" name="Google Shape;127;p17"/>
            <p:cNvCxnSpPr/>
            <p:nvPr/>
          </p:nvCxnSpPr>
          <p:spPr>
            <a:xfrm>
              <a:off x="3062177" y="3782381"/>
              <a:ext cx="1079204" cy="0"/>
            </a:xfrm>
            <a:prstGeom prst="straightConnector1">
              <a:avLst/>
            </a:prstGeom>
            <a:noFill/>
            <a:ln cap="flat" cmpd="sng" w="28575">
              <a:solidFill>
                <a:schemeClr val="accent1"/>
              </a:solidFill>
              <a:prstDash val="dot"/>
              <a:miter lim="800000"/>
              <a:headEnd len="sm" w="sm" type="none"/>
              <a:tailEnd len="sm" w="sm" type="none"/>
            </a:ln>
          </p:spPr>
        </p:cxnSp>
        <p:cxnSp>
          <p:nvCxnSpPr>
            <p:cNvPr id="128" name="Google Shape;128;p17"/>
            <p:cNvCxnSpPr/>
            <p:nvPr/>
          </p:nvCxnSpPr>
          <p:spPr>
            <a:xfrm>
              <a:off x="4141381" y="3782381"/>
              <a:ext cx="770861" cy="523805"/>
            </a:xfrm>
            <a:prstGeom prst="straightConnector1">
              <a:avLst/>
            </a:prstGeom>
            <a:noFill/>
            <a:ln cap="flat" cmpd="sng" w="28575">
              <a:solidFill>
                <a:schemeClr val="accent1"/>
              </a:solidFill>
              <a:prstDash val="dot"/>
              <a:miter lim="800000"/>
              <a:headEnd len="sm" w="sm" type="none"/>
              <a:tailEnd len="sm" w="sm" type="none"/>
            </a:ln>
          </p:spPr>
        </p:cxnSp>
        <p:cxnSp>
          <p:nvCxnSpPr>
            <p:cNvPr id="129" name="Google Shape;129;p17"/>
            <p:cNvCxnSpPr/>
            <p:nvPr/>
          </p:nvCxnSpPr>
          <p:spPr>
            <a:xfrm>
              <a:off x="4912242" y="4306186"/>
              <a:ext cx="1121735" cy="0"/>
            </a:xfrm>
            <a:prstGeom prst="straightConnector1">
              <a:avLst/>
            </a:prstGeom>
            <a:noFill/>
            <a:ln cap="flat" cmpd="sng" w="28575">
              <a:solidFill>
                <a:schemeClr val="accent1"/>
              </a:solidFill>
              <a:prstDash val="dot"/>
              <a:miter lim="800000"/>
              <a:headEnd len="sm" w="sm" type="none"/>
              <a:tailEnd len="sm" w="sm" type="none"/>
            </a:ln>
          </p:spPr>
        </p:cxnSp>
        <p:sp>
          <p:nvSpPr>
            <p:cNvPr id="130" name="Google Shape;130;p17"/>
            <p:cNvSpPr txBox="1"/>
            <p:nvPr/>
          </p:nvSpPr>
          <p:spPr>
            <a:xfrm>
              <a:off x="5952176" y="4031849"/>
              <a:ext cx="11439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1"/>
                  </a:solidFill>
                  <a:latin typeface="Calibri"/>
                  <a:ea typeface="Calibri"/>
                  <a:cs typeface="Calibri"/>
                  <a:sym typeface="Calibri"/>
                </a:rPr>
                <a:t>Total RAM</a:t>
              </a:r>
              <a:endParaRPr/>
            </a:p>
          </p:txBody>
        </p:sp>
        <p:sp>
          <p:nvSpPr>
            <p:cNvPr id="131" name="Google Shape;131;p17"/>
            <p:cNvSpPr txBox="1"/>
            <p:nvPr/>
          </p:nvSpPr>
          <p:spPr>
            <a:xfrm>
              <a:off x="2014202" y="3502415"/>
              <a:ext cx="11439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1"/>
                  </a:solidFill>
                  <a:latin typeface="Calibri"/>
                  <a:ea typeface="Calibri"/>
                  <a:cs typeface="Calibri"/>
                  <a:sym typeface="Calibri"/>
                </a:rPr>
                <a:t>Total RAM</a:t>
              </a:r>
              <a:endParaRPr/>
            </a:p>
          </p:txBody>
        </p:sp>
        <p:sp>
          <p:nvSpPr>
            <p:cNvPr id="132" name="Google Shape;132;p17"/>
            <p:cNvSpPr txBox="1"/>
            <p:nvPr/>
          </p:nvSpPr>
          <p:spPr>
            <a:xfrm>
              <a:off x="2281288" y="5150368"/>
              <a:ext cx="8691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1"/>
                  </a:solidFill>
                  <a:latin typeface="Calibri"/>
                  <a:ea typeface="Calibri"/>
                  <a:cs typeface="Calibri"/>
                  <a:sym typeface="Calibri"/>
                </a:rPr>
                <a:t>0x0000</a:t>
              </a:r>
              <a:endParaRPr/>
            </a:p>
          </p:txBody>
        </p:sp>
        <p:sp>
          <p:nvSpPr>
            <p:cNvPr id="133" name="Google Shape;133;p17"/>
            <p:cNvSpPr/>
            <p:nvPr/>
          </p:nvSpPr>
          <p:spPr>
            <a:xfrm>
              <a:off x="4181494" y="5323526"/>
              <a:ext cx="575035" cy="2922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17"/>
            <p:cNvSpPr/>
            <p:nvPr/>
          </p:nvSpPr>
          <p:spPr>
            <a:xfrm>
              <a:off x="5849185" y="5323526"/>
              <a:ext cx="575035" cy="2922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17"/>
            <p:cNvSpPr txBox="1"/>
            <p:nvPr/>
          </p:nvSpPr>
          <p:spPr>
            <a:xfrm>
              <a:off x="5993563" y="5146441"/>
              <a:ext cx="8691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1"/>
                  </a:solidFill>
                  <a:latin typeface="Calibri"/>
                  <a:ea typeface="Calibri"/>
                  <a:cs typeface="Calibri"/>
                  <a:sym typeface="Calibri"/>
                </a:rPr>
                <a:t>0x0000</a:t>
              </a:r>
              <a:endParaRPr/>
            </a:p>
          </p:txBody>
        </p:sp>
        <p:cxnSp>
          <p:nvCxnSpPr>
            <p:cNvPr id="136" name="Google Shape;136;p17"/>
            <p:cNvCxnSpPr/>
            <p:nvPr/>
          </p:nvCxnSpPr>
          <p:spPr>
            <a:xfrm>
              <a:off x="3102290" y="5427157"/>
              <a:ext cx="2931687" cy="0"/>
            </a:xfrm>
            <a:prstGeom prst="straightConnector1">
              <a:avLst/>
            </a:prstGeom>
            <a:noFill/>
            <a:ln cap="flat" cmpd="sng" w="28575">
              <a:solidFill>
                <a:schemeClr val="accent1"/>
              </a:solidFill>
              <a:prstDash val="dot"/>
              <a:miter lim="800000"/>
              <a:headEnd len="sm" w="sm" type="none"/>
              <a:tailEnd len="sm" w="sm" type="none"/>
            </a:ln>
          </p:spPr>
        </p:cxnSp>
      </p:grpSp>
      <p:sp>
        <p:nvSpPr>
          <p:cNvPr id="137" name="Google Shape;137;p17"/>
          <p:cNvSpPr txBox="1"/>
          <p:nvPr/>
        </p:nvSpPr>
        <p:spPr>
          <a:xfrm>
            <a:off x="393850" y="3347550"/>
            <a:ext cx="2728200" cy="1942500"/>
          </a:xfrm>
          <a:prstGeom prst="rect">
            <a:avLst/>
          </a:prstGeom>
          <a:noFill/>
          <a:ln>
            <a:noFill/>
          </a:ln>
        </p:spPr>
        <p:txBody>
          <a:bodyPr anchorCtr="0" anchor="t" bIns="91425" lIns="91425" spcFirstLastPara="1" rIns="91425" wrap="square" tIns="91425">
            <a:spAutoFit/>
          </a:bodyPr>
          <a:lstStyle/>
          <a:p>
            <a:pPr indent="-184785" lvl="0" marL="228600" rtl="0" algn="l">
              <a:lnSpc>
                <a:spcPct val="90000"/>
              </a:lnSpc>
              <a:spcBef>
                <a:spcPts val="1000"/>
              </a:spcBef>
              <a:spcAft>
                <a:spcPts val="0"/>
              </a:spcAft>
              <a:buClr>
                <a:schemeClr val="dk1"/>
              </a:buClr>
              <a:buSzPts val="1900"/>
              <a:buChar char="•"/>
            </a:pPr>
            <a:r>
              <a:rPr lang="en-US" sz="1900">
                <a:solidFill>
                  <a:schemeClr val="dk1"/>
                </a:solidFill>
                <a:latin typeface="Calibri"/>
                <a:ea typeface="Calibri"/>
                <a:cs typeface="Calibri"/>
                <a:sym typeface="Calibri"/>
              </a:rPr>
              <a:t>Shares physical memory with the OS</a:t>
            </a:r>
            <a:endParaRPr sz="1900">
              <a:solidFill>
                <a:schemeClr val="dk1"/>
              </a:solidFill>
              <a:latin typeface="Calibri"/>
              <a:ea typeface="Calibri"/>
              <a:cs typeface="Calibri"/>
              <a:sym typeface="Calibri"/>
            </a:endParaRPr>
          </a:p>
          <a:p>
            <a:pPr indent="-182880" lvl="1" marL="685800" rtl="0" algn="l">
              <a:lnSpc>
                <a:spcPct val="90000"/>
              </a:lnSpc>
              <a:spcBef>
                <a:spcPts val="500"/>
              </a:spcBef>
              <a:spcAft>
                <a:spcPts val="0"/>
              </a:spcAft>
              <a:buClr>
                <a:srgbClr val="FF0000"/>
              </a:buClr>
              <a:buSzPts val="1500"/>
              <a:buChar char="•"/>
            </a:pPr>
            <a:r>
              <a:rPr b="1" lang="en-US" sz="1500">
                <a:solidFill>
                  <a:srgbClr val="FF0000"/>
                </a:solidFill>
                <a:latin typeface="Calibri"/>
                <a:ea typeface="Calibri"/>
                <a:cs typeface="Calibri"/>
                <a:sym typeface="Calibri"/>
              </a:rPr>
              <a:t>No isolation → The program can tamper with OS code and data</a:t>
            </a:r>
            <a:endParaRPr sz="1500">
              <a:solidFill>
                <a:schemeClr val="dk1"/>
              </a:solidFill>
              <a:latin typeface="Calibri"/>
              <a:ea typeface="Calibri"/>
              <a:cs typeface="Calibri"/>
              <a:sym typeface="Calibri"/>
            </a:endParaRPr>
          </a:p>
          <a:p>
            <a:pPr indent="-182880" lvl="1" marL="685800" rtl="0" algn="l">
              <a:lnSpc>
                <a:spcPct val="90000"/>
              </a:lnSpc>
              <a:spcBef>
                <a:spcPts val="500"/>
              </a:spcBef>
              <a:spcAft>
                <a:spcPts val="0"/>
              </a:spcAft>
              <a:buClr>
                <a:schemeClr val="dk1"/>
              </a:buClr>
              <a:buSzPts val="1500"/>
              <a:buChar char="•"/>
            </a:pPr>
            <a:r>
              <a:rPr lang="en-US" sz="1500">
                <a:solidFill>
                  <a:schemeClr val="dk1"/>
                </a:solidFill>
                <a:latin typeface="Calibri"/>
                <a:ea typeface="Calibri"/>
                <a:cs typeface="Calibri"/>
                <a:sym typeface="Calibri"/>
              </a:rPr>
              <a:t>OS as a library</a:t>
            </a:r>
            <a:endParaRPr sz="1500">
              <a:solidFill>
                <a:schemeClr val="dk1"/>
              </a:solidFill>
              <a:latin typeface="Calibri"/>
              <a:ea typeface="Calibri"/>
              <a:cs typeface="Calibri"/>
              <a:sym typeface="Calibri"/>
            </a:endParaRPr>
          </a:p>
          <a:p>
            <a:pPr indent="-182880" lvl="1" marL="685800" rtl="0" algn="l">
              <a:lnSpc>
                <a:spcPct val="90000"/>
              </a:lnSpc>
              <a:spcBef>
                <a:spcPts val="500"/>
              </a:spcBef>
              <a:spcAft>
                <a:spcPts val="0"/>
              </a:spcAft>
              <a:buClr>
                <a:schemeClr val="dk1"/>
              </a:buClr>
              <a:buSzPts val="1500"/>
              <a:buChar char="•"/>
            </a:pPr>
            <a:r>
              <a:rPr lang="en-US" sz="1500">
                <a:solidFill>
                  <a:schemeClr val="dk1"/>
                </a:solidFill>
                <a:latin typeface="Calibri"/>
                <a:ea typeface="Calibri"/>
                <a:cs typeface="Calibri"/>
                <a:sym typeface="Calibri"/>
              </a:rPr>
              <a:t>Example, MSDOS</a:t>
            </a:r>
            <a:endParaRPr sz="1500">
              <a:solidFill>
                <a:schemeClr val="dk1"/>
              </a:solidFill>
              <a:latin typeface="Calibri"/>
              <a:ea typeface="Calibri"/>
              <a:cs typeface="Calibri"/>
              <a:sym typeface="Calibri"/>
            </a:endParaRPr>
          </a:p>
        </p:txBody>
      </p:sp>
      <p:cxnSp>
        <p:nvCxnSpPr>
          <p:cNvPr id="138" name="Google Shape;138;p17"/>
          <p:cNvCxnSpPr/>
          <p:nvPr/>
        </p:nvCxnSpPr>
        <p:spPr>
          <a:xfrm flipH="1" rot="10800000">
            <a:off x="3122050" y="4181700"/>
            <a:ext cx="1203000" cy="1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8"/>
          <p:cNvPicPr preferRelativeResize="0"/>
          <p:nvPr/>
        </p:nvPicPr>
        <p:blipFill>
          <a:blip r:embed="rId3">
            <a:alphaModFix/>
          </a:blip>
          <a:stretch>
            <a:fillRect/>
          </a:stretch>
        </p:blipFill>
        <p:spPr>
          <a:xfrm>
            <a:off x="-484451" y="0"/>
            <a:ext cx="10287024" cy="6858000"/>
          </a:xfrm>
          <a:prstGeom prst="rect">
            <a:avLst/>
          </a:prstGeom>
          <a:noFill/>
          <a:ln>
            <a:noFill/>
          </a:ln>
        </p:spPr>
      </p:pic>
      <p:sp>
        <p:nvSpPr>
          <p:cNvPr id="145" name="Google Shape;145;p18"/>
          <p:cNvSpPr txBox="1"/>
          <p:nvPr>
            <p:ph type="title"/>
          </p:nvPr>
        </p:nvSpPr>
        <p:spPr>
          <a:xfrm>
            <a:off x="623888" y="1709739"/>
            <a:ext cx="7886700" cy="285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solidFill>
                  <a:srgbClr val="FFFFFF"/>
                </a:solidFill>
              </a:rPr>
              <a:t>Let’s Start at the Beginning</a:t>
            </a:r>
            <a:endParaRPr>
              <a:solidFill>
                <a:srgbClr val="FFFFFF"/>
              </a:solidFill>
            </a:endParaRPr>
          </a:p>
        </p:txBody>
      </p:sp>
      <p:sp>
        <p:nvSpPr>
          <p:cNvPr id="146" name="Google Shape;146;p18"/>
          <p:cNvSpPr txBox="1"/>
          <p:nvPr>
            <p:ph idx="1" type="body"/>
          </p:nvPr>
        </p:nvSpPr>
        <p:spPr>
          <a:xfrm>
            <a:off x="623888" y="4589464"/>
            <a:ext cx="7886700" cy="1500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Multiple</a:t>
            </a:r>
            <a:r>
              <a:rPr lang="en-US"/>
              <a:t> Programs with</a:t>
            </a:r>
            <a:br>
              <a:rPr lang="en-US"/>
            </a:br>
            <a:r>
              <a:rPr lang="en-US"/>
              <a:t>No Memory Abstraction</a:t>
            </a:r>
            <a:endParaRPr/>
          </a:p>
        </p:txBody>
      </p:sp>
      <p:sp>
        <p:nvSpPr>
          <p:cNvPr id="153" name="Google Shape;153;p19"/>
          <p:cNvSpPr txBox="1"/>
          <p:nvPr>
            <p:ph idx="1" type="body"/>
          </p:nvPr>
        </p:nvSpPr>
        <p:spPr>
          <a:xfrm>
            <a:off x="628650" y="1825625"/>
            <a:ext cx="7886699" cy="1768157"/>
          </a:xfrm>
          <a:prstGeom prst="rect">
            <a:avLst/>
          </a:prstGeom>
          <a:noFill/>
          <a:ln>
            <a:noFill/>
          </a:ln>
        </p:spPr>
        <p:txBody>
          <a:bodyPr anchorCtr="0" anchor="t" bIns="45700" lIns="91425" spcFirstLastPara="1" rIns="91425" wrap="square" tIns="45700">
            <a:normAutofit lnSpcReduction="20000"/>
          </a:bodyPr>
          <a:lstStyle/>
          <a:p>
            <a:pPr indent="-241934" lvl="0" marL="228600" rtl="0" algn="l">
              <a:lnSpc>
                <a:spcPct val="90000"/>
              </a:lnSpc>
              <a:spcBef>
                <a:spcPts val="0"/>
              </a:spcBef>
              <a:spcAft>
                <a:spcPts val="0"/>
              </a:spcAft>
              <a:buClr>
                <a:schemeClr val="dk1"/>
              </a:buClr>
              <a:buSzPts val="2800"/>
              <a:buChar char="•"/>
            </a:pPr>
            <a:r>
              <a:rPr b="1" lang="en-US"/>
              <a:t>Every</a:t>
            </a:r>
            <a:r>
              <a:rPr lang="en-US"/>
              <a:t> program operates on physical memory</a:t>
            </a:r>
            <a:endParaRPr/>
          </a:p>
          <a:p>
            <a:pPr indent="-240030" lvl="1" marL="685800" rtl="0" algn="l">
              <a:lnSpc>
                <a:spcPct val="90000"/>
              </a:lnSpc>
              <a:spcBef>
                <a:spcPts val="500"/>
              </a:spcBef>
              <a:spcAft>
                <a:spcPts val="0"/>
              </a:spcAft>
              <a:buClr>
                <a:srgbClr val="FF0000"/>
              </a:buClr>
              <a:buSzPts val="2400"/>
              <a:buChar char="•"/>
            </a:pPr>
            <a:r>
              <a:rPr lang="en-US">
                <a:solidFill>
                  <a:srgbClr val="FF0000"/>
                </a:solidFill>
              </a:rPr>
              <a:t>No isolation → Can access each other’s memory</a:t>
            </a:r>
            <a:endParaRPr>
              <a:solidFill>
                <a:srgbClr val="FF0000"/>
              </a:solidFill>
            </a:endParaRPr>
          </a:p>
          <a:p>
            <a:pPr indent="-266700" lvl="2" marL="1143000" rtl="0" algn="l">
              <a:spcBef>
                <a:spcPts val="500"/>
              </a:spcBef>
              <a:spcAft>
                <a:spcPts val="0"/>
              </a:spcAft>
              <a:buClr>
                <a:srgbClr val="FF0000"/>
              </a:buClr>
              <a:buSzPts val="2400"/>
              <a:buChar char="•"/>
            </a:pPr>
            <a:r>
              <a:rPr lang="en-US">
                <a:solidFill>
                  <a:srgbClr val="FF0000"/>
                </a:solidFill>
              </a:rPr>
              <a:t>Potentially the OS’s too</a:t>
            </a:r>
            <a:endParaRPr>
              <a:solidFill>
                <a:srgbClr val="FF0000"/>
              </a:solidFill>
            </a:endParaRPr>
          </a:p>
          <a:p>
            <a:pPr indent="-240030" lvl="1" marL="685800" rtl="0" algn="l">
              <a:lnSpc>
                <a:spcPct val="90000"/>
              </a:lnSpc>
              <a:spcBef>
                <a:spcPts val="500"/>
              </a:spcBef>
              <a:spcAft>
                <a:spcPts val="0"/>
              </a:spcAft>
              <a:buClr>
                <a:schemeClr val="dk1"/>
              </a:buClr>
              <a:buSzPts val="2400"/>
              <a:buChar char="•"/>
            </a:pPr>
            <a:r>
              <a:rPr lang="en-US"/>
              <a:t>Total # of programs depends on their size and memory size</a:t>
            </a:r>
            <a:endParaRPr/>
          </a:p>
        </p:txBody>
      </p:sp>
      <p:grpSp>
        <p:nvGrpSpPr>
          <p:cNvPr id="154" name="Google Shape;154;p19"/>
          <p:cNvGrpSpPr/>
          <p:nvPr/>
        </p:nvGrpSpPr>
        <p:grpSpPr>
          <a:xfrm>
            <a:off x="2014202" y="3563378"/>
            <a:ext cx="5081942" cy="2224089"/>
            <a:chOff x="2014202" y="3502415"/>
            <a:chExt cx="5081942" cy="2224089"/>
          </a:xfrm>
        </p:grpSpPr>
        <p:pic>
          <p:nvPicPr>
            <p:cNvPr id="155" name="Google Shape;155;p19"/>
            <p:cNvPicPr preferRelativeResize="0"/>
            <p:nvPr/>
          </p:nvPicPr>
          <p:blipFill rotWithShape="1">
            <a:blip r:embed="rId3">
              <a:alphaModFix/>
            </a:blip>
            <a:srcRect b="0" l="0" r="35072" t="0"/>
            <a:stretch/>
          </p:blipFill>
          <p:spPr>
            <a:xfrm>
              <a:off x="3229513" y="3711644"/>
              <a:ext cx="2757341" cy="2014860"/>
            </a:xfrm>
            <a:prstGeom prst="rect">
              <a:avLst/>
            </a:prstGeom>
            <a:noFill/>
            <a:ln>
              <a:noFill/>
            </a:ln>
          </p:spPr>
        </p:pic>
        <p:sp>
          <p:nvSpPr>
            <p:cNvPr id="156" name="Google Shape;156;p19"/>
            <p:cNvSpPr/>
            <p:nvPr/>
          </p:nvSpPr>
          <p:spPr>
            <a:xfrm>
              <a:off x="4181495" y="3636266"/>
              <a:ext cx="575035" cy="2922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 name="Google Shape;157;p19"/>
            <p:cNvCxnSpPr/>
            <p:nvPr/>
          </p:nvCxnSpPr>
          <p:spPr>
            <a:xfrm>
              <a:off x="4141381" y="3782381"/>
              <a:ext cx="770861" cy="523805"/>
            </a:xfrm>
            <a:prstGeom prst="straightConnector1">
              <a:avLst/>
            </a:prstGeom>
            <a:noFill/>
            <a:ln cap="flat" cmpd="sng" w="28575">
              <a:solidFill>
                <a:schemeClr val="accent1"/>
              </a:solidFill>
              <a:prstDash val="dot"/>
              <a:miter lim="800000"/>
              <a:headEnd len="sm" w="sm" type="none"/>
              <a:tailEnd len="sm" w="sm" type="none"/>
            </a:ln>
          </p:spPr>
        </p:cxnSp>
        <p:sp>
          <p:nvSpPr>
            <p:cNvPr id="158" name="Google Shape;158;p19"/>
            <p:cNvSpPr txBox="1"/>
            <p:nvPr/>
          </p:nvSpPr>
          <p:spPr>
            <a:xfrm>
              <a:off x="5952176" y="4031849"/>
              <a:ext cx="11439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1"/>
                  </a:solidFill>
                  <a:latin typeface="Calibri"/>
                  <a:ea typeface="Calibri"/>
                  <a:cs typeface="Calibri"/>
                  <a:sym typeface="Calibri"/>
                </a:rPr>
                <a:t>Total RAM</a:t>
              </a:r>
              <a:endParaRPr/>
            </a:p>
          </p:txBody>
        </p:sp>
        <p:sp>
          <p:nvSpPr>
            <p:cNvPr id="159" name="Google Shape;159;p19"/>
            <p:cNvSpPr txBox="1"/>
            <p:nvPr/>
          </p:nvSpPr>
          <p:spPr>
            <a:xfrm>
              <a:off x="2014202" y="3502415"/>
              <a:ext cx="11439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1"/>
                  </a:solidFill>
                  <a:latin typeface="Calibri"/>
                  <a:ea typeface="Calibri"/>
                  <a:cs typeface="Calibri"/>
                  <a:sym typeface="Calibri"/>
                </a:rPr>
                <a:t>Total RAM</a:t>
              </a:r>
              <a:endParaRPr/>
            </a:p>
          </p:txBody>
        </p:sp>
        <p:sp>
          <p:nvSpPr>
            <p:cNvPr id="160" name="Google Shape;160;p19"/>
            <p:cNvSpPr txBox="1"/>
            <p:nvPr/>
          </p:nvSpPr>
          <p:spPr>
            <a:xfrm>
              <a:off x="2281288" y="5150368"/>
              <a:ext cx="8691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1"/>
                  </a:solidFill>
                  <a:latin typeface="Calibri"/>
                  <a:ea typeface="Calibri"/>
                  <a:cs typeface="Calibri"/>
                  <a:sym typeface="Calibri"/>
                </a:rPr>
                <a:t>0x0000</a:t>
              </a:r>
              <a:endParaRPr/>
            </a:p>
          </p:txBody>
        </p:sp>
        <p:sp>
          <p:nvSpPr>
            <p:cNvPr id="161" name="Google Shape;161;p19"/>
            <p:cNvSpPr/>
            <p:nvPr/>
          </p:nvSpPr>
          <p:spPr>
            <a:xfrm>
              <a:off x="4181494" y="5323526"/>
              <a:ext cx="575035" cy="2922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 name="Google Shape;162;p19"/>
            <p:cNvSpPr/>
            <p:nvPr/>
          </p:nvSpPr>
          <p:spPr>
            <a:xfrm>
              <a:off x="5849185" y="5323526"/>
              <a:ext cx="575035" cy="2922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 name="Google Shape;163;p19"/>
            <p:cNvSpPr txBox="1"/>
            <p:nvPr/>
          </p:nvSpPr>
          <p:spPr>
            <a:xfrm>
              <a:off x="5993563" y="5146441"/>
              <a:ext cx="8691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1"/>
                  </a:solidFill>
                  <a:latin typeface="Calibri"/>
                  <a:ea typeface="Calibri"/>
                  <a:cs typeface="Calibri"/>
                  <a:sym typeface="Calibri"/>
                </a:rPr>
                <a:t>0x0000</a:t>
              </a:r>
              <a:endParaRPr/>
            </a:p>
          </p:txBody>
        </p:sp>
        <p:sp>
          <p:nvSpPr>
            <p:cNvPr id="164" name="Google Shape;164;p19"/>
            <p:cNvSpPr/>
            <p:nvPr/>
          </p:nvSpPr>
          <p:spPr>
            <a:xfrm>
              <a:off x="4912241" y="4311502"/>
              <a:ext cx="897406" cy="36933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dk1"/>
                  </a:solidFill>
                  <a:latin typeface="Calibri"/>
                  <a:ea typeface="Calibri"/>
                  <a:cs typeface="Calibri"/>
                  <a:sym typeface="Calibri"/>
                </a:rPr>
                <a:t>User program</a:t>
              </a:r>
              <a:endParaRPr/>
            </a:p>
          </p:txBody>
        </p:sp>
        <p:sp>
          <p:nvSpPr>
            <p:cNvPr id="165" name="Google Shape;165;p19"/>
            <p:cNvSpPr/>
            <p:nvPr/>
          </p:nvSpPr>
          <p:spPr>
            <a:xfrm>
              <a:off x="4912241" y="4681367"/>
              <a:ext cx="897406" cy="36933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dk1"/>
                  </a:solidFill>
                  <a:latin typeface="Calibri"/>
                  <a:ea typeface="Calibri"/>
                  <a:cs typeface="Calibri"/>
                  <a:sym typeface="Calibri"/>
                </a:rPr>
                <a:t>User program</a:t>
              </a:r>
              <a:endParaRPr/>
            </a:p>
          </p:txBody>
        </p:sp>
        <p:sp>
          <p:nvSpPr>
            <p:cNvPr id="166" name="Google Shape;166;p19"/>
            <p:cNvSpPr/>
            <p:nvPr/>
          </p:nvSpPr>
          <p:spPr>
            <a:xfrm>
              <a:off x="4912241" y="5050700"/>
              <a:ext cx="897406" cy="36933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0000"/>
                  </a:solidFill>
                  <a:latin typeface="Calibri"/>
                  <a:ea typeface="Calibri"/>
                  <a:cs typeface="Calibri"/>
                  <a:sym typeface="Calibri"/>
                </a:rPr>
                <a:t>User program</a:t>
              </a:r>
              <a:endParaRPr/>
            </a:p>
          </p:txBody>
        </p:sp>
        <p:cxnSp>
          <p:nvCxnSpPr>
            <p:cNvPr id="167" name="Google Shape;167;p19"/>
            <p:cNvCxnSpPr/>
            <p:nvPr/>
          </p:nvCxnSpPr>
          <p:spPr>
            <a:xfrm>
              <a:off x="3102290" y="5427157"/>
              <a:ext cx="2931687" cy="0"/>
            </a:xfrm>
            <a:prstGeom prst="straightConnector1">
              <a:avLst/>
            </a:prstGeom>
            <a:noFill/>
            <a:ln cap="flat" cmpd="sng" w="28575">
              <a:solidFill>
                <a:schemeClr val="accent1"/>
              </a:solidFill>
              <a:prstDash val="dot"/>
              <a:miter lim="800000"/>
              <a:headEnd len="sm" w="sm" type="none"/>
              <a:tailEnd len="sm" w="sm" type="none"/>
            </a:ln>
          </p:spPr>
        </p:cxnSp>
        <p:cxnSp>
          <p:nvCxnSpPr>
            <p:cNvPr id="168" name="Google Shape;168;p19"/>
            <p:cNvCxnSpPr/>
            <p:nvPr/>
          </p:nvCxnSpPr>
          <p:spPr>
            <a:xfrm>
              <a:off x="4912242" y="4306186"/>
              <a:ext cx="1121735" cy="0"/>
            </a:xfrm>
            <a:prstGeom prst="straightConnector1">
              <a:avLst/>
            </a:prstGeom>
            <a:noFill/>
            <a:ln cap="flat" cmpd="sng" w="28575">
              <a:solidFill>
                <a:schemeClr val="accent1"/>
              </a:solidFill>
              <a:prstDash val="dot"/>
              <a:miter lim="800000"/>
              <a:headEnd len="sm" w="sm" type="none"/>
              <a:tailEnd len="sm" w="sm" type="none"/>
            </a:ln>
          </p:spPr>
        </p:cxnSp>
        <p:sp>
          <p:nvSpPr>
            <p:cNvPr id="169" name="Google Shape;169;p19"/>
            <p:cNvSpPr/>
            <p:nvPr/>
          </p:nvSpPr>
          <p:spPr>
            <a:xfrm>
              <a:off x="3243278" y="3789506"/>
              <a:ext cx="897406" cy="38279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dk1"/>
                  </a:solidFill>
                  <a:latin typeface="Calibri"/>
                  <a:ea typeface="Calibri"/>
                  <a:cs typeface="Calibri"/>
                  <a:sym typeface="Calibri"/>
                </a:rPr>
                <a:t>User program</a:t>
              </a:r>
              <a:endParaRPr/>
            </a:p>
          </p:txBody>
        </p:sp>
        <p:sp>
          <p:nvSpPr>
            <p:cNvPr id="170" name="Google Shape;170;p19"/>
            <p:cNvSpPr/>
            <p:nvPr/>
          </p:nvSpPr>
          <p:spPr>
            <a:xfrm>
              <a:off x="3243278" y="4172831"/>
              <a:ext cx="897406" cy="36933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dk1"/>
                  </a:solidFill>
                  <a:latin typeface="Calibri"/>
                  <a:ea typeface="Calibri"/>
                  <a:cs typeface="Calibri"/>
                  <a:sym typeface="Calibri"/>
                </a:rPr>
                <a:t>User program</a:t>
              </a:r>
              <a:endParaRPr/>
            </a:p>
          </p:txBody>
        </p:sp>
        <p:sp>
          <p:nvSpPr>
            <p:cNvPr id="171" name="Google Shape;171;p19"/>
            <p:cNvSpPr/>
            <p:nvPr/>
          </p:nvSpPr>
          <p:spPr>
            <a:xfrm>
              <a:off x="3243278" y="4542164"/>
              <a:ext cx="897406" cy="36933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0000"/>
                  </a:solidFill>
                  <a:latin typeface="Calibri"/>
                  <a:ea typeface="Calibri"/>
                  <a:cs typeface="Calibri"/>
                  <a:sym typeface="Calibri"/>
                </a:rPr>
                <a:t>User program</a:t>
              </a:r>
              <a:endParaRPr/>
            </a:p>
          </p:txBody>
        </p:sp>
        <p:cxnSp>
          <p:nvCxnSpPr>
            <p:cNvPr id="172" name="Google Shape;172;p19"/>
            <p:cNvCxnSpPr/>
            <p:nvPr/>
          </p:nvCxnSpPr>
          <p:spPr>
            <a:xfrm>
              <a:off x="3062177" y="3782381"/>
              <a:ext cx="1079204" cy="0"/>
            </a:xfrm>
            <a:prstGeom prst="straightConnector1">
              <a:avLst/>
            </a:prstGeom>
            <a:noFill/>
            <a:ln cap="flat" cmpd="sng" w="28575">
              <a:solidFill>
                <a:schemeClr val="accent1"/>
              </a:solidFill>
              <a:prstDash val="dot"/>
              <a:miter lim="800000"/>
              <a:headEnd len="sm" w="sm" type="none"/>
              <a:tailEnd len="sm" w="sm" type="none"/>
            </a:ln>
          </p:spPr>
        </p:cxnSp>
      </p:grpSp>
      <p:sp>
        <p:nvSpPr>
          <p:cNvPr id="173" name="Google Shape;173;p19"/>
          <p:cNvSpPr/>
          <p:nvPr/>
        </p:nvSpPr>
        <p:spPr>
          <a:xfrm>
            <a:off x="628649" y="5797241"/>
            <a:ext cx="788670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Two simple ways of organizing memory with an operating system and </a:t>
            </a:r>
            <a:r>
              <a:rPr b="1" lang="en-US" sz="1600">
                <a:solidFill>
                  <a:schemeClr val="dk1"/>
                </a:solidFill>
                <a:latin typeface="Arial"/>
                <a:ea typeface="Arial"/>
                <a:cs typeface="Arial"/>
                <a:sym typeface="Arial"/>
              </a:rPr>
              <a:t>multiple</a:t>
            </a:r>
            <a:r>
              <a:rPr lang="en-US" sz="1600">
                <a:solidFill>
                  <a:schemeClr val="dk1"/>
                </a:solidFill>
                <a:latin typeface="Arial"/>
                <a:ea typeface="Arial"/>
                <a:cs typeface="Arial"/>
                <a:sym typeface="Arial"/>
              </a:rPr>
              <a:t> user processes.</a:t>
            </a:r>
            <a:endParaRPr sz="16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Multiple Programs with No Memory Abstraction</a:t>
            </a:r>
            <a:endParaRPr/>
          </a:p>
        </p:txBody>
      </p:sp>
      <p:pic>
        <p:nvPicPr>
          <p:cNvPr id="180" name="Google Shape;180;p20"/>
          <p:cNvPicPr preferRelativeResize="0"/>
          <p:nvPr/>
        </p:nvPicPr>
        <p:blipFill rotWithShape="1">
          <a:blip r:embed="rId3">
            <a:alphaModFix/>
          </a:blip>
          <a:srcRect b="0" l="0" r="33902" t="0"/>
          <a:stretch/>
        </p:blipFill>
        <p:spPr>
          <a:xfrm>
            <a:off x="1498918" y="1635451"/>
            <a:ext cx="2763030" cy="3899597"/>
          </a:xfrm>
          <a:prstGeom prst="rect">
            <a:avLst/>
          </a:prstGeom>
          <a:noFill/>
          <a:ln>
            <a:noFill/>
          </a:ln>
        </p:spPr>
      </p:pic>
      <p:grpSp>
        <p:nvGrpSpPr>
          <p:cNvPr id="181" name="Google Shape;181;p20"/>
          <p:cNvGrpSpPr/>
          <p:nvPr/>
        </p:nvGrpSpPr>
        <p:grpSpPr>
          <a:xfrm>
            <a:off x="6459450" y="3277750"/>
            <a:ext cx="2195375" cy="1797800"/>
            <a:chOff x="6459450" y="3277750"/>
            <a:chExt cx="2195375" cy="1797800"/>
          </a:xfrm>
        </p:grpSpPr>
        <p:sp>
          <p:nvSpPr>
            <p:cNvPr id="182" name="Google Shape;182;p20"/>
            <p:cNvSpPr/>
            <p:nvPr/>
          </p:nvSpPr>
          <p:spPr>
            <a:xfrm>
              <a:off x="6459450" y="4181875"/>
              <a:ext cx="1157700" cy="360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User program</a:t>
              </a:r>
              <a:endParaRPr sz="1200"/>
            </a:p>
          </p:txBody>
        </p:sp>
        <p:sp>
          <p:nvSpPr>
            <p:cNvPr id="183" name="Google Shape;183;p20"/>
            <p:cNvSpPr/>
            <p:nvPr/>
          </p:nvSpPr>
          <p:spPr>
            <a:xfrm>
              <a:off x="6459450" y="4542475"/>
              <a:ext cx="1157700" cy="36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User program</a:t>
              </a:r>
              <a:endParaRPr sz="1200"/>
            </a:p>
          </p:txBody>
        </p:sp>
        <p:sp>
          <p:nvSpPr>
            <p:cNvPr id="184" name="Google Shape;184;p20"/>
            <p:cNvSpPr/>
            <p:nvPr/>
          </p:nvSpPr>
          <p:spPr>
            <a:xfrm>
              <a:off x="6459450" y="3821275"/>
              <a:ext cx="1157700" cy="360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185" name="Google Shape;185;p20"/>
            <p:cNvSpPr/>
            <p:nvPr/>
          </p:nvSpPr>
          <p:spPr>
            <a:xfrm>
              <a:off x="6459450" y="3460675"/>
              <a:ext cx="1157700" cy="360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Operating system</a:t>
              </a:r>
              <a:endParaRPr sz="1200"/>
            </a:p>
          </p:txBody>
        </p:sp>
        <p:sp>
          <p:nvSpPr>
            <p:cNvPr id="186" name="Google Shape;186;p20"/>
            <p:cNvSpPr txBox="1"/>
            <p:nvPr/>
          </p:nvSpPr>
          <p:spPr>
            <a:xfrm>
              <a:off x="7680425" y="4675350"/>
              <a:ext cx="2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1155CC"/>
                  </a:solidFill>
                  <a:latin typeface="Calibri"/>
                  <a:ea typeface="Calibri"/>
                  <a:cs typeface="Calibri"/>
                  <a:sym typeface="Calibri"/>
                </a:rPr>
                <a:t>0</a:t>
              </a:r>
              <a:endParaRPr b="1">
                <a:solidFill>
                  <a:srgbClr val="1155CC"/>
                </a:solidFill>
                <a:latin typeface="Calibri"/>
                <a:ea typeface="Calibri"/>
                <a:cs typeface="Calibri"/>
                <a:sym typeface="Calibri"/>
              </a:endParaRPr>
            </a:p>
          </p:txBody>
        </p:sp>
        <p:sp>
          <p:nvSpPr>
            <p:cNvPr id="187" name="Google Shape;187;p20"/>
            <p:cNvSpPr txBox="1"/>
            <p:nvPr/>
          </p:nvSpPr>
          <p:spPr>
            <a:xfrm>
              <a:off x="7680425" y="3277750"/>
              <a:ext cx="9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1155CC"/>
                  </a:solidFill>
                  <a:latin typeface="Calibri"/>
                  <a:ea typeface="Calibri"/>
                  <a:cs typeface="Calibri"/>
                  <a:sym typeface="Calibri"/>
                </a:rPr>
                <a:t>Total ram</a:t>
              </a:r>
              <a:endParaRPr b="1">
                <a:solidFill>
                  <a:srgbClr val="1155CC"/>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1"/>
          <p:cNvPicPr preferRelativeResize="0"/>
          <p:nvPr/>
        </p:nvPicPr>
        <p:blipFill>
          <a:blip r:embed="rId3">
            <a:alphaModFix/>
          </a:blip>
          <a:stretch>
            <a:fillRect/>
          </a:stretch>
        </p:blipFill>
        <p:spPr>
          <a:xfrm>
            <a:off x="4360153" y="2573019"/>
            <a:ext cx="828975" cy="915250"/>
          </a:xfrm>
          <a:prstGeom prst="rect">
            <a:avLst/>
          </a:prstGeom>
          <a:noFill/>
          <a:ln>
            <a:noFill/>
          </a:ln>
        </p:spPr>
      </p:pic>
      <p:sp>
        <p:nvSpPr>
          <p:cNvPr id="194" name="Google Shape;194;p2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Multiple Programs:</a:t>
            </a:r>
            <a:br>
              <a:rPr lang="en-US"/>
            </a:br>
            <a:r>
              <a:rPr lang="en-US"/>
              <a:t>Relocation Problem</a:t>
            </a:r>
            <a:endParaRPr/>
          </a:p>
        </p:txBody>
      </p:sp>
      <p:pic>
        <p:nvPicPr>
          <p:cNvPr id="195" name="Google Shape;195;p21"/>
          <p:cNvPicPr preferRelativeResize="0"/>
          <p:nvPr/>
        </p:nvPicPr>
        <p:blipFill rotWithShape="1">
          <a:blip r:embed="rId4">
            <a:alphaModFix/>
          </a:blip>
          <a:srcRect b="0" l="68592" r="0" t="0"/>
          <a:stretch/>
        </p:blipFill>
        <p:spPr>
          <a:xfrm>
            <a:off x="5535827" y="1615552"/>
            <a:ext cx="1312928" cy="3899597"/>
          </a:xfrm>
          <a:prstGeom prst="rect">
            <a:avLst/>
          </a:prstGeom>
          <a:noFill/>
          <a:ln>
            <a:noFill/>
          </a:ln>
        </p:spPr>
      </p:pic>
      <p:sp>
        <p:nvSpPr>
          <p:cNvPr id="196" name="Google Shape;196;p21"/>
          <p:cNvSpPr/>
          <p:nvPr/>
        </p:nvSpPr>
        <p:spPr>
          <a:xfrm>
            <a:off x="628650" y="5702392"/>
            <a:ext cx="805815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Illustration of the relocation problem. (a) A 16-KB program. (b) Another 16-KB program. (c) The two programs loaded consecutively into memory. (MOS Figure 3-2.)</a:t>
            </a:r>
            <a:endParaRPr/>
          </a:p>
        </p:txBody>
      </p:sp>
      <p:pic>
        <p:nvPicPr>
          <p:cNvPr id="197" name="Google Shape;197;p21"/>
          <p:cNvPicPr preferRelativeResize="0"/>
          <p:nvPr/>
        </p:nvPicPr>
        <p:blipFill rotWithShape="1">
          <a:blip r:embed="rId5">
            <a:alphaModFix/>
          </a:blip>
          <a:srcRect b="0" l="0" r="33902" t="0"/>
          <a:stretch/>
        </p:blipFill>
        <p:spPr>
          <a:xfrm>
            <a:off x="1498918" y="1635451"/>
            <a:ext cx="2763030" cy="3899597"/>
          </a:xfrm>
          <a:prstGeom prst="rect">
            <a:avLst/>
          </a:prstGeom>
          <a:noFill/>
          <a:ln>
            <a:noFill/>
          </a:ln>
        </p:spPr>
      </p:pic>
      <p:sp>
        <p:nvSpPr>
          <p:cNvPr id="198" name="Google Shape;198;p21"/>
          <p:cNvSpPr/>
          <p:nvPr/>
        </p:nvSpPr>
        <p:spPr>
          <a:xfrm rot="-5400000">
            <a:off x="6509700" y="4333175"/>
            <a:ext cx="1101300" cy="636900"/>
          </a:xfrm>
          <a:prstGeom prst="curvedUpArrow">
            <a:avLst>
              <a:gd fmla="val 4392" name="adj1"/>
              <a:gd fmla="val 28512" name="adj2"/>
              <a:gd fmla="val 1770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rot="5400000">
            <a:off x="4818075" y="3376575"/>
            <a:ext cx="756900" cy="678600"/>
          </a:xfrm>
          <a:prstGeom prst="curvedUpArrow">
            <a:avLst>
              <a:gd fmla="val 4392" name="adj1"/>
              <a:gd fmla="val 28512" name="adj2"/>
              <a:gd fmla="val 17707"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21"/>
          <p:cNvPicPr preferRelativeResize="0"/>
          <p:nvPr/>
        </p:nvPicPr>
        <p:blipFill>
          <a:blip r:embed="rId6">
            <a:alphaModFix/>
          </a:blip>
          <a:stretch>
            <a:fillRect/>
          </a:stretch>
        </p:blipFill>
        <p:spPr>
          <a:xfrm>
            <a:off x="7496249" y="4285038"/>
            <a:ext cx="712326" cy="6784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